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 id="2147483696" r:id="rId3"/>
  </p:sldMasterIdLst>
  <p:notesMasterIdLst>
    <p:notesMasterId r:id="rId36"/>
  </p:notesMasterIdLst>
  <p:handoutMasterIdLst>
    <p:handoutMasterId r:id="rId37"/>
  </p:handoutMasterIdLst>
  <p:sldIdLst>
    <p:sldId id="270" r:id="rId4"/>
    <p:sldId id="276" r:id="rId5"/>
    <p:sldId id="277" r:id="rId6"/>
    <p:sldId id="259" r:id="rId7"/>
    <p:sldId id="301" r:id="rId8"/>
    <p:sldId id="296" r:id="rId9"/>
    <p:sldId id="315" r:id="rId10"/>
    <p:sldId id="300" r:id="rId11"/>
    <p:sldId id="302" r:id="rId12"/>
    <p:sldId id="304" r:id="rId13"/>
    <p:sldId id="306" r:id="rId14"/>
    <p:sldId id="305" r:id="rId15"/>
    <p:sldId id="316" r:id="rId16"/>
    <p:sldId id="307" r:id="rId17"/>
    <p:sldId id="298" r:id="rId18"/>
    <p:sldId id="287" r:id="rId19"/>
    <p:sldId id="314" r:id="rId20"/>
    <p:sldId id="309" r:id="rId21"/>
    <p:sldId id="310" r:id="rId22"/>
    <p:sldId id="311" r:id="rId23"/>
    <p:sldId id="318" r:id="rId24"/>
    <p:sldId id="313" r:id="rId25"/>
    <p:sldId id="303" r:id="rId26"/>
    <p:sldId id="293" r:id="rId27"/>
    <p:sldId id="317" r:id="rId28"/>
    <p:sldId id="319" r:id="rId29"/>
    <p:sldId id="320" r:id="rId30"/>
    <p:sldId id="321" r:id="rId31"/>
    <p:sldId id="322" r:id="rId32"/>
    <p:sldId id="323" r:id="rId33"/>
    <p:sldId id="324" r:id="rId34"/>
    <p:sldId id="294" r:id="rId3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504" autoAdjust="0"/>
  </p:normalViewPr>
  <p:slideViewPr>
    <p:cSldViewPr snapToGrid="0">
      <p:cViewPr varScale="1">
        <p:scale>
          <a:sx n="56" d="100"/>
          <a:sy n="56" d="100"/>
        </p:scale>
        <p:origin x="1032" y="36"/>
      </p:cViewPr>
      <p:guideLst>
        <p:guide orient="horz" pos="2160"/>
        <p:guide pos="3840"/>
      </p:guideLst>
    </p:cSldViewPr>
  </p:slideViewPr>
  <p:outlineViewPr>
    <p:cViewPr>
      <p:scale>
        <a:sx n="33" d="100"/>
        <a:sy n="33" d="100"/>
      </p:scale>
      <p:origin x="0" y="-21996"/>
    </p:cViewPr>
  </p:outlineViewPr>
  <p:notesTextViewPr>
    <p:cViewPr>
      <p:scale>
        <a:sx n="100" d="100"/>
        <a:sy n="100" d="100"/>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7B1B8-781F-4F16-968D-DE32870AED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2E108D-E175-4A46-A07B-CC492212A13A}">
      <dgm:prSet/>
      <dgm:spPr/>
      <dgm:t>
        <a:bodyPr/>
        <a:lstStyle/>
        <a:p>
          <a:r>
            <a:rPr lang="en-US" dirty="0"/>
            <a:t>Kari Wallace</a:t>
          </a:r>
        </a:p>
      </dgm:t>
    </dgm:pt>
    <dgm:pt modelId="{5B85049A-B301-4BF1-BB50-94C06BE61C34}" type="parTrans" cxnId="{CB9FF75E-0D87-43CD-AEA9-2387AF1E2047}">
      <dgm:prSet/>
      <dgm:spPr/>
      <dgm:t>
        <a:bodyPr/>
        <a:lstStyle/>
        <a:p>
          <a:endParaRPr lang="en-US"/>
        </a:p>
      </dgm:t>
    </dgm:pt>
    <dgm:pt modelId="{90B635C1-F6FB-446B-B732-1783A1FD6C4A}" type="sibTrans" cxnId="{CB9FF75E-0D87-43CD-AEA9-2387AF1E2047}">
      <dgm:prSet/>
      <dgm:spPr/>
      <dgm:t>
        <a:bodyPr/>
        <a:lstStyle/>
        <a:p>
          <a:endParaRPr lang="en-US"/>
        </a:p>
      </dgm:t>
    </dgm:pt>
    <dgm:pt modelId="{AEA3FF9B-3BFF-420F-B3AC-F4ADC5BC3EA5}">
      <dgm:prSet/>
      <dgm:spPr/>
      <dgm:t>
        <a:bodyPr/>
        <a:lstStyle/>
        <a:p>
          <a:r>
            <a:rPr lang="en-US" dirty="0"/>
            <a:t>Department Head of Payroll and Retirement Services at Delta Managed Solutions</a:t>
          </a:r>
        </a:p>
      </dgm:t>
    </dgm:pt>
    <dgm:pt modelId="{5E87A6EA-5D38-4147-91B3-1CC2DFAF1E11}" type="parTrans" cxnId="{2E814983-A368-4582-8C96-10FB311CDF04}">
      <dgm:prSet/>
      <dgm:spPr/>
      <dgm:t>
        <a:bodyPr/>
        <a:lstStyle/>
        <a:p>
          <a:endParaRPr lang="en-US"/>
        </a:p>
      </dgm:t>
    </dgm:pt>
    <dgm:pt modelId="{02FF78CE-A3C7-46C7-AE2E-C25DBEE8D9B3}" type="sibTrans" cxnId="{2E814983-A368-4582-8C96-10FB311CDF04}">
      <dgm:prSet/>
      <dgm:spPr/>
      <dgm:t>
        <a:bodyPr/>
        <a:lstStyle/>
        <a:p>
          <a:endParaRPr lang="en-US"/>
        </a:p>
      </dgm:t>
    </dgm:pt>
    <dgm:pt modelId="{0CA59D0E-D856-4791-9F95-98AC819B353C}">
      <dgm:prSet/>
      <dgm:spPr/>
      <dgm:t>
        <a:bodyPr/>
        <a:lstStyle/>
        <a:p>
          <a:r>
            <a:rPr lang="en-US" dirty="0"/>
            <a:t>Former Human Resource Associate at District Offices, California and Washington State</a:t>
          </a:r>
        </a:p>
      </dgm:t>
    </dgm:pt>
    <dgm:pt modelId="{0A686090-C8A4-4DAB-8C74-B7A840A022E3}" type="parTrans" cxnId="{33A7B672-EC53-4EB6-B4AF-CF912DF91A08}">
      <dgm:prSet/>
      <dgm:spPr/>
      <dgm:t>
        <a:bodyPr/>
        <a:lstStyle/>
        <a:p>
          <a:endParaRPr lang="en-US"/>
        </a:p>
      </dgm:t>
    </dgm:pt>
    <dgm:pt modelId="{0FE5E4B5-FA67-4E4B-B9CA-FACA31034B17}" type="sibTrans" cxnId="{33A7B672-EC53-4EB6-B4AF-CF912DF91A08}">
      <dgm:prSet/>
      <dgm:spPr/>
      <dgm:t>
        <a:bodyPr/>
        <a:lstStyle/>
        <a:p>
          <a:endParaRPr lang="en-US"/>
        </a:p>
      </dgm:t>
    </dgm:pt>
    <dgm:pt modelId="{22B24925-9457-433F-8C51-B2365E222B09}">
      <dgm:prSet/>
      <dgm:spPr/>
      <dgm:t>
        <a:bodyPr/>
        <a:lstStyle/>
        <a:p>
          <a:r>
            <a:rPr lang="en-US" dirty="0"/>
            <a:t>20+ Years of working in Education</a:t>
          </a:r>
        </a:p>
      </dgm:t>
    </dgm:pt>
    <dgm:pt modelId="{5DDD4E12-A3CD-4E8F-89A8-95C661ABE42C}" type="parTrans" cxnId="{F5D16035-BEC2-4C6C-B4AD-A3BA483C1D5C}">
      <dgm:prSet/>
      <dgm:spPr/>
      <dgm:t>
        <a:bodyPr/>
        <a:lstStyle/>
        <a:p>
          <a:endParaRPr lang="en-US"/>
        </a:p>
      </dgm:t>
    </dgm:pt>
    <dgm:pt modelId="{539192A8-1FEE-44C7-91B1-E5AFFA917F5A}" type="sibTrans" cxnId="{F5D16035-BEC2-4C6C-B4AD-A3BA483C1D5C}">
      <dgm:prSet/>
      <dgm:spPr/>
      <dgm:t>
        <a:bodyPr/>
        <a:lstStyle/>
        <a:p>
          <a:endParaRPr lang="en-US"/>
        </a:p>
      </dgm:t>
    </dgm:pt>
    <dgm:pt modelId="{617B3DEC-0D5E-435C-87EC-112EDC58782A}" type="pres">
      <dgm:prSet presAssocID="{EDB7B1B8-781F-4F16-968D-DE32870AED3F}" presName="linear" presStyleCnt="0">
        <dgm:presLayoutVars>
          <dgm:dir/>
          <dgm:animLvl val="lvl"/>
          <dgm:resizeHandles val="exact"/>
        </dgm:presLayoutVars>
      </dgm:prSet>
      <dgm:spPr/>
    </dgm:pt>
    <dgm:pt modelId="{C1124AF9-6BAE-4D1E-A553-71F1F3720192}" type="pres">
      <dgm:prSet presAssocID="{0D2E108D-E175-4A46-A07B-CC492212A13A}" presName="parentLin" presStyleCnt="0"/>
      <dgm:spPr/>
    </dgm:pt>
    <dgm:pt modelId="{0CD17CD8-422C-4224-8BD4-689B2DA8FBE2}" type="pres">
      <dgm:prSet presAssocID="{0D2E108D-E175-4A46-A07B-CC492212A13A}" presName="parentLeftMargin" presStyleLbl="node1" presStyleIdx="0" presStyleCnt="1"/>
      <dgm:spPr/>
    </dgm:pt>
    <dgm:pt modelId="{B449F511-FD14-41FA-9680-FC5440D2DB2A}" type="pres">
      <dgm:prSet presAssocID="{0D2E108D-E175-4A46-A07B-CC492212A13A}" presName="parentText" presStyleLbl="node1" presStyleIdx="0" presStyleCnt="1">
        <dgm:presLayoutVars>
          <dgm:chMax val="0"/>
          <dgm:bulletEnabled val="1"/>
        </dgm:presLayoutVars>
      </dgm:prSet>
      <dgm:spPr/>
    </dgm:pt>
    <dgm:pt modelId="{E886B1FF-1061-41BA-ACC8-DE81367DFA58}" type="pres">
      <dgm:prSet presAssocID="{0D2E108D-E175-4A46-A07B-CC492212A13A}" presName="negativeSpace" presStyleCnt="0"/>
      <dgm:spPr/>
    </dgm:pt>
    <dgm:pt modelId="{6C55A5F9-074D-49ED-986D-E265C89335D5}" type="pres">
      <dgm:prSet presAssocID="{0D2E108D-E175-4A46-A07B-CC492212A13A}" presName="childText" presStyleLbl="conFgAcc1" presStyleIdx="0" presStyleCnt="1">
        <dgm:presLayoutVars>
          <dgm:bulletEnabled val="1"/>
        </dgm:presLayoutVars>
      </dgm:prSet>
      <dgm:spPr/>
    </dgm:pt>
  </dgm:ptLst>
  <dgm:cxnLst>
    <dgm:cxn modelId="{F447E132-B66E-4AFF-A2FE-CBE8F7BF4A72}" type="presOf" srcId="{AEA3FF9B-3BFF-420F-B3AC-F4ADC5BC3EA5}" destId="{6C55A5F9-074D-49ED-986D-E265C89335D5}" srcOrd="0" destOrd="0" presId="urn:microsoft.com/office/officeart/2005/8/layout/list1"/>
    <dgm:cxn modelId="{F5D16035-BEC2-4C6C-B4AD-A3BA483C1D5C}" srcId="{0D2E108D-E175-4A46-A07B-CC492212A13A}" destId="{22B24925-9457-433F-8C51-B2365E222B09}" srcOrd="2" destOrd="0" parTransId="{5DDD4E12-A3CD-4E8F-89A8-95C661ABE42C}" sibTransId="{539192A8-1FEE-44C7-91B1-E5AFFA917F5A}"/>
    <dgm:cxn modelId="{CB9FF75E-0D87-43CD-AEA9-2387AF1E2047}" srcId="{EDB7B1B8-781F-4F16-968D-DE32870AED3F}" destId="{0D2E108D-E175-4A46-A07B-CC492212A13A}" srcOrd="0" destOrd="0" parTransId="{5B85049A-B301-4BF1-BB50-94C06BE61C34}" sibTransId="{90B635C1-F6FB-446B-B732-1783A1FD6C4A}"/>
    <dgm:cxn modelId="{8F924250-5647-48CC-8E80-50CC71292A29}" type="presOf" srcId="{0D2E108D-E175-4A46-A07B-CC492212A13A}" destId="{B449F511-FD14-41FA-9680-FC5440D2DB2A}" srcOrd="1" destOrd="0" presId="urn:microsoft.com/office/officeart/2005/8/layout/list1"/>
    <dgm:cxn modelId="{33A7B672-EC53-4EB6-B4AF-CF912DF91A08}" srcId="{0D2E108D-E175-4A46-A07B-CC492212A13A}" destId="{0CA59D0E-D856-4791-9F95-98AC819B353C}" srcOrd="1" destOrd="0" parTransId="{0A686090-C8A4-4DAB-8C74-B7A840A022E3}" sibTransId="{0FE5E4B5-FA67-4E4B-B9CA-FACA31034B17}"/>
    <dgm:cxn modelId="{53CDA381-071D-463E-9D0D-48101D0A69AA}" type="presOf" srcId="{EDB7B1B8-781F-4F16-968D-DE32870AED3F}" destId="{617B3DEC-0D5E-435C-87EC-112EDC58782A}" srcOrd="0" destOrd="0" presId="urn:microsoft.com/office/officeart/2005/8/layout/list1"/>
    <dgm:cxn modelId="{2E814983-A368-4582-8C96-10FB311CDF04}" srcId="{0D2E108D-E175-4A46-A07B-CC492212A13A}" destId="{AEA3FF9B-3BFF-420F-B3AC-F4ADC5BC3EA5}" srcOrd="0" destOrd="0" parTransId="{5E87A6EA-5D38-4147-91B3-1CC2DFAF1E11}" sibTransId="{02FF78CE-A3C7-46C7-AE2E-C25DBEE8D9B3}"/>
    <dgm:cxn modelId="{14CF27A2-F60C-4F2F-9C27-668F08563358}" type="presOf" srcId="{0CA59D0E-D856-4791-9F95-98AC819B353C}" destId="{6C55A5F9-074D-49ED-986D-E265C89335D5}" srcOrd="0" destOrd="1" presId="urn:microsoft.com/office/officeart/2005/8/layout/list1"/>
    <dgm:cxn modelId="{D54816A7-4094-4947-9C1E-E3BA5AF64763}" type="presOf" srcId="{22B24925-9457-433F-8C51-B2365E222B09}" destId="{6C55A5F9-074D-49ED-986D-E265C89335D5}" srcOrd="0" destOrd="2" presId="urn:microsoft.com/office/officeart/2005/8/layout/list1"/>
    <dgm:cxn modelId="{81B280C3-A2FC-4FBF-B968-A2ECC0C07166}" type="presOf" srcId="{0D2E108D-E175-4A46-A07B-CC492212A13A}" destId="{0CD17CD8-422C-4224-8BD4-689B2DA8FBE2}" srcOrd="0" destOrd="0" presId="urn:microsoft.com/office/officeart/2005/8/layout/list1"/>
    <dgm:cxn modelId="{A48A386B-8745-474F-9340-DD0233BED771}" type="presParOf" srcId="{617B3DEC-0D5E-435C-87EC-112EDC58782A}" destId="{C1124AF9-6BAE-4D1E-A553-71F1F3720192}" srcOrd="0" destOrd="0" presId="urn:microsoft.com/office/officeart/2005/8/layout/list1"/>
    <dgm:cxn modelId="{B8C7E5BC-228D-413F-AC20-F60903BE8113}" type="presParOf" srcId="{C1124AF9-6BAE-4D1E-A553-71F1F3720192}" destId="{0CD17CD8-422C-4224-8BD4-689B2DA8FBE2}" srcOrd="0" destOrd="0" presId="urn:microsoft.com/office/officeart/2005/8/layout/list1"/>
    <dgm:cxn modelId="{A7A6E5B6-75DD-419D-A929-B99A3DB0CD5A}" type="presParOf" srcId="{C1124AF9-6BAE-4D1E-A553-71F1F3720192}" destId="{B449F511-FD14-41FA-9680-FC5440D2DB2A}" srcOrd="1" destOrd="0" presId="urn:microsoft.com/office/officeart/2005/8/layout/list1"/>
    <dgm:cxn modelId="{0D41C24A-E028-456B-8279-334F19BCAE20}" type="presParOf" srcId="{617B3DEC-0D5E-435C-87EC-112EDC58782A}" destId="{E886B1FF-1061-41BA-ACC8-DE81367DFA58}" srcOrd="1" destOrd="0" presId="urn:microsoft.com/office/officeart/2005/8/layout/list1"/>
    <dgm:cxn modelId="{E47472A3-559E-4F08-BDCD-E1B70AD44022}" type="presParOf" srcId="{617B3DEC-0D5E-435C-87EC-112EDC58782A}" destId="{6C55A5F9-074D-49ED-986D-E265C89335D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5A5F9-074D-49ED-986D-E265C89335D5}">
      <dsp:nvSpPr>
        <dsp:cNvPr id="0" name=""/>
        <dsp:cNvSpPr/>
      </dsp:nvSpPr>
      <dsp:spPr>
        <a:xfrm>
          <a:off x="0" y="611730"/>
          <a:ext cx="6492875" cy="44919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645668" rIns="503919"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Department Head of Payroll and Retirement Services at Delta Managed Solutions</a:t>
          </a:r>
        </a:p>
        <a:p>
          <a:pPr marL="285750" lvl="1" indent="-285750" algn="l" defTabSz="1377950">
            <a:lnSpc>
              <a:spcPct val="90000"/>
            </a:lnSpc>
            <a:spcBef>
              <a:spcPct val="0"/>
            </a:spcBef>
            <a:spcAft>
              <a:spcPct val="15000"/>
            </a:spcAft>
            <a:buChar char="•"/>
          </a:pPr>
          <a:r>
            <a:rPr lang="en-US" sz="3100" kern="1200" dirty="0"/>
            <a:t>Former Human Resource Associate at District Offices, California and Washington State</a:t>
          </a:r>
        </a:p>
        <a:p>
          <a:pPr marL="285750" lvl="1" indent="-285750" algn="l" defTabSz="1377950">
            <a:lnSpc>
              <a:spcPct val="90000"/>
            </a:lnSpc>
            <a:spcBef>
              <a:spcPct val="0"/>
            </a:spcBef>
            <a:spcAft>
              <a:spcPct val="15000"/>
            </a:spcAft>
            <a:buChar char="•"/>
          </a:pPr>
          <a:r>
            <a:rPr lang="en-US" sz="3100" kern="1200" dirty="0"/>
            <a:t>20+ Years of working in Education</a:t>
          </a:r>
        </a:p>
      </dsp:txBody>
      <dsp:txXfrm>
        <a:off x="0" y="611730"/>
        <a:ext cx="6492875" cy="4491900"/>
      </dsp:txXfrm>
    </dsp:sp>
    <dsp:sp modelId="{B449F511-FD14-41FA-9680-FC5440D2DB2A}">
      <dsp:nvSpPr>
        <dsp:cNvPr id="0" name=""/>
        <dsp:cNvSpPr/>
      </dsp:nvSpPr>
      <dsp:spPr>
        <a:xfrm>
          <a:off x="324643" y="154169"/>
          <a:ext cx="4545012" cy="9151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1377950">
            <a:lnSpc>
              <a:spcPct val="90000"/>
            </a:lnSpc>
            <a:spcBef>
              <a:spcPct val="0"/>
            </a:spcBef>
            <a:spcAft>
              <a:spcPct val="35000"/>
            </a:spcAft>
            <a:buNone/>
          </a:pPr>
          <a:r>
            <a:rPr lang="en-US" sz="3100" kern="1200" dirty="0"/>
            <a:t>Kari Wallace</a:t>
          </a:r>
        </a:p>
      </dsp:txBody>
      <dsp:txXfrm>
        <a:off x="369315" y="198841"/>
        <a:ext cx="4455668"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65700FC0-9E7A-4C53-8A3B-3C3C9A736C42}" type="datetimeFigureOut">
              <a:rPr lang="en-US" smtClean="0"/>
              <a:t>12/7/2021</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CB48944F-81ED-4843-A3E6-D41A6908762D}" type="slidenum">
              <a:rPr lang="en-US" smtClean="0"/>
              <a:t>‹#›</a:t>
            </a:fld>
            <a:endParaRPr lang="en-US" dirty="0"/>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AF122B6-E47E-4A80-A9F3-23FD10D674FE}" type="datetimeFigureOut">
              <a:rPr lang="en-US" smtClean="0"/>
              <a:t>12/7/2021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DF1C5CE-222C-4659-9A99-B99FC42AF6EC}" type="slidenum">
              <a:rPr lang="en-US" smtClean="0"/>
              <a:t>‹#›</a:t>
            </a:fld>
            <a:endParaRPr lang="en-US" dirty="0"/>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a:t>
            </a:fld>
            <a:endParaRPr lang="en-US" dirty="0"/>
          </a:p>
        </p:txBody>
      </p:sp>
    </p:spTree>
    <p:extLst>
      <p:ext uri="{BB962C8B-B14F-4D97-AF65-F5344CB8AC3E}">
        <p14:creationId xmlns:p14="http://schemas.microsoft.com/office/powerpoint/2010/main" val="314678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“Wages” that we discussed earlier</a:t>
            </a:r>
          </a:p>
          <a:p>
            <a:r>
              <a:rPr lang="en-US" dirty="0"/>
              <a:t>Not counting all “hours Worked” or  - different locations, all jobs for Total hours.</a:t>
            </a:r>
          </a:p>
        </p:txBody>
      </p:sp>
      <p:sp>
        <p:nvSpPr>
          <p:cNvPr id="4" name="Slide Number Placeholder 3"/>
          <p:cNvSpPr>
            <a:spLocks noGrp="1"/>
          </p:cNvSpPr>
          <p:nvPr>
            <p:ph type="sldNum" sz="quarter" idx="5"/>
          </p:nvPr>
        </p:nvSpPr>
        <p:spPr/>
        <p:txBody>
          <a:bodyPr/>
          <a:lstStyle/>
          <a:p>
            <a:fld id="{3DF1C5CE-222C-4659-9A99-B99FC42AF6EC}" type="slidenum">
              <a:rPr lang="en-US" smtClean="0"/>
              <a:t>12</a:t>
            </a:fld>
            <a:endParaRPr lang="en-US" dirty="0"/>
          </a:p>
        </p:txBody>
      </p:sp>
    </p:spTree>
    <p:extLst>
      <p:ext uri="{BB962C8B-B14F-4D97-AF65-F5344CB8AC3E}">
        <p14:creationId xmlns:p14="http://schemas.microsoft.com/office/powerpoint/2010/main" val="287275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13</a:t>
            </a:fld>
            <a:endParaRPr lang="en-US" dirty="0"/>
          </a:p>
        </p:txBody>
      </p:sp>
    </p:spTree>
    <p:extLst>
      <p:ext uri="{BB962C8B-B14F-4D97-AF65-F5344CB8AC3E}">
        <p14:creationId xmlns:p14="http://schemas.microsoft.com/office/powerpoint/2010/main" val="254814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$96  14.00 = $1344.00</a:t>
            </a:r>
          </a:p>
          <a:p>
            <a:endParaRPr lang="en-US" dirty="0"/>
          </a:p>
          <a:p>
            <a:r>
              <a:rPr lang="en-US" dirty="0"/>
              <a:t>$1200.00 x 22 = $26,400</a:t>
            </a:r>
          </a:p>
        </p:txBody>
      </p:sp>
      <p:sp>
        <p:nvSpPr>
          <p:cNvPr id="4" name="Slide Number Placeholder 3"/>
          <p:cNvSpPr>
            <a:spLocks noGrp="1"/>
          </p:cNvSpPr>
          <p:nvPr>
            <p:ph type="sldNum" sz="quarter" idx="5"/>
          </p:nvPr>
        </p:nvSpPr>
        <p:spPr/>
        <p:txBody>
          <a:bodyPr/>
          <a:lstStyle/>
          <a:p>
            <a:fld id="{3DF1C5CE-222C-4659-9A99-B99FC42AF6EC}" type="slidenum">
              <a:rPr lang="en-US" smtClean="0"/>
              <a:t>14</a:t>
            </a:fld>
            <a:endParaRPr lang="en-US" dirty="0"/>
          </a:p>
        </p:txBody>
      </p:sp>
    </p:spTree>
    <p:extLst>
      <p:ext uri="{BB962C8B-B14F-4D97-AF65-F5344CB8AC3E}">
        <p14:creationId xmlns:p14="http://schemas.microsoft.com/office/powerpoint/2010/main" val="77882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15</a:t>
            </a:fld>
            <a:endParaRPr lang="en-US" dirty="0"/>
          </a:p>
        </p:txBody>
      </p:sp>
    </p:spTree>
    <p:extLst>
      <p:ext uri="{BB962C8B-B14F-4D97-AF65-F5344CB8AC3E}">
        <p14:creationId xmlns:p14="http://schemas.microsoft.com/office/powerpoint/2010/main" val="12988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16</a:t>
            </a:fld>
            <a:endParaRPr lang="en-US" dirty="0"/>
          </a:p>
        </p:txBody>
      </p:sp>
    </p:spTree>
    <p:extLst>
      <p:ext uri="{BB962C8B-B14F-4D97-AF65-F5344CB8AC3E}">
        <p14:creationId xmlns:p14="http://schemas.microsoft.com/office/powerpoint/2010/main" val="262077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17</a:t>
            </a:fld>
            <a:endParaRPr lang="en-US" dirty="0"/>
          </a:p>
        </p:txBody>
      </p:sp>
    </p:spTree>
    <p:extLst>
      <p:ext uri="{BB962C8B-B14F-4D97-AF65-F5344CB8AC3E}">
        <p14:creationId xmlns:p14="http://schemas.microsoft.com/office/powerpoint/2010/main" val="317151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Director Managers</a:t>
            </a:r>
          </a:p>
          <a:p>
            <a:endParaRPr lang="en-US" dirty="0"/>
          </a:p>
          <a:p>
            <a:r>
              <a:rPr lang="en-US" dirty="0"/>
              <a:t>Organization Management </a:t>
            </a:r>
          </a:p>
          <a:p>
            <a:r>
              <a:rPr lang="en-US" dirty="0"/>
              <a:t>Customarily recognized dept. or subdivision</a:t>
            </a:r>
          </a:p>
          <a:p>
            <a:endParaRPr lang="en-US" dirty="0"/>
          </a:p>
          <a:p>
            <a:r>
              <a:rPr lang="en-US" dirty="0"/>
              <a:t>Work of two or more employees</a:t>
            </a:r>
          </a:p>
          <a:p>
            <a:endParaRPr lang="en-US" dirty="0"/>
          </a:p>
          <a:p>
            <a:r>
              <a:rPr lang="en-US" dirty="0"/>
              <a:t>Hire and Fire  - Discretion and independent judgement on the operations</a:t>
            </a:r>
          </a:p>
        </p:txBody>
      </p:sp>
      <p:sp>
        <p:nvSpPr>
          <p:cNvPr id="4" name="Slide Number Placeholder 3"/>
          <p:cNvSpPr>
            <a:spLocks noGrp="1"/>
          </p:cNvSpPr>
          <p:nvPr>
            <p:ph type="sldNum" sz="quarter" idx="5"/>
          </p:nvPr>
        </p:nvSpPr>
        <p:spPr/>
        <p:txBody>
          <a:bodyPr/>
          <a:lstStyle/>
          <a:p>
            <a:fld id="{3DF1C5CE-222C-4659-9A99-B99FC42AF6EC}" type="slidenum">
              <a:rPr lang="en-US" smtClean="0"/>
              <a:t>18</a:t>
            </a:fld>
            <a:endParaRPr lang="en-US" dirty="0"/>
          </a:p>
        </p:txBody>
      </p:sp>
    </p:spTree>
    <p:extLst>
      <p:ext uri="{BB962C8B-B14F-4D97-AF65-F5344CB8AC3E}">
        <p14:creationId xmlns:p14="http://schemas.microsoft.com/office/powerpoint/2010/main" val="331592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Policies or general business</a:t>
            </a:r>
          </a:p>
          <a:p>
            <a:r>
              <a:rPr lang="en-US" dirty="0"/>
              <a:t>Customarily and regularly  exercise discretion and independent judgement </a:t>
            </a:r>
          </a:p>
          <a:p>
            <a:endParaRPr lang="en-US" dirty="0"/>
          </a:p>
          <a:p>
            <a:r>
              <a:rPr lang="en-US" dirty="0"/>
              <a:t>Work assisting running or servicing the business</a:t>
            </a:r>
          </a:p>
        </p:txBody>
      </p:sp>
      <p:sp>
        <p:nvSpPr>
          <p:cNvPr id="4" name="Slide Number Placeholder 3"/>
          <p:cNvSpPr>
            <a:spLocks noGrp="1"/>
          </p:cNvSpPr>
          <p:nvPr>
            <p:ph type="sldNum" sz="quarter" idx="5"/>
          </p:nvPr>
        </p:nvSpPr>
        <p:spPr/>
        <p:txBody>
          <a:bodyPr/>
          <a:lstStyle/>
          <a:p>
            <a:fld id="{3DF1C5CE-222C-4659-9A99-B99FC42AF6EC}" type="slidenum">
              <a:rPr lang="en-US" smtClean="0"/>
              <a:t>19</a:t>
            </a:fld>
            <a:endParaRPr lang="en-US" dirty="0"/>
          </a:p>
        </p:txBody>
      </p:sp>
    </p:spTree>
    <p:extLst>
      <p:ext uri="{BB962C8B-B14F-4D97-AF65-F5344CB8AC3E}">
        <p14:creationId xmlns:p14="http://schemas.microsoft.com/office/powerpoint/2010/main" val="141987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20</a:t>
            </a:fld>
            <a:endParaRPr lang="en-US" dirty="0"/>
          </a:p>
        </p:txBody>
      </p:sp>
    </p:spTree>
    <p:extLst>
      <p:ext uri="{BB962C8B-B14F-4D97-AF65-F5344CB8AC3E}">
        <p14:creationId xmlns:p14="http://schemas.microsoft.com/office/powerpoint/2010/main" val="3002105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21</a:t>
            </a:fld>
            <a:endParaRPr lang="en-US" dirty="0"/>
          </a:p>
        </p:txBody>
      </p:sp>
    </p:spTree>
    <p:extLst>
      <p:ext uri="{BB962C8B-B14F-4D97-AF65-F5344CB8AC3E}">
        <p14:creationId xmlns:p14="http://schemas.microsoft.com/office/powerpoint/2010/main" val="13008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DB099CE3-5B92-414C-989E-7C229C82F35B}"/>
              </a:ext>
            </a:extLst>
          </p:cNvPr>
          <p:cNvSpPr>
            <a:spLocks noGrp="1"/>
          </p:cNvSpPr>
          <p:nvPr>
            <p:ph type="ftr" sz="quarter" idx="4"/>
          </p:nvPr>
        </p:nvSpPr>
        <p:spPr/>
        <p:txBody>
          <a:bodyPr/>
          <a:lstStyle/>
          <a:p>
            <a:r>
              <a:rPr lang="en-US"/>
              <a:t>gfg</a:t>
            </a:r>
            <a:endParaRPr lang="en-US" dirty="0"/>
          </a:p>
        </p:txBody>
      </p:sp>
    </p:spTree>
    <p:extLst>
      <p:ext uri="{BB962C8B-B14F-4D97-AF65-F5344CB8AC3E}">
        <p14:creationId xmlns:p14="http://schemas.microsoft.com/office/powerpoint/2010/main" val="3013399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intellectual or creative.</a:t>
            </a: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22</a:t>
            </a:fld>
            <a:endParaRPr lang="en-US" dirty="0"/>
          </a:p>
        </p:txBody>
      </p:sp>
    </p:spTree>
    <p:extLst>
      <p:ext uri="{BB962C8B-B14F-4D97-AF65-F5344CB8AC3E}">
        <p14:creationId xmlns:p14="http://schemas.microsoft.com/office/powerpoint/2010/main" val="3931218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23</a:t>
            </a:fld>
            <a:endParaRPr lang="en-US" dirty="0"/>
          </a:p>
        </p:txBody>
      </p:sp>
    </p:spTree>
    <p:extLst>
      <p:ext uri="{BB962C8B-B14F-4D97-AF65-F5344CB8AC3E}">
        <p14:creationId xmlns:p14="http://schemas.microsoft.com/office/powerpoint/2010/main" val="32069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24</a:t>
            </a:fld>
            <a:endParaRPr lang="en-US" dirty="0"/>
          </a:p>
        </p:txBody>
      </p:sp>
    </p:spTree>
    <p:extLst>
      <p:ext uri="{BB962C8B-B14F-4D97-AF65-F5344CB8AC3E}">
        <p14:creationId xmlns:p14="http://schemas.microsoft.com/office/powerpoint/2010/main" val="4234194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25</a:t>
            </a:fld>
            <a:endParaRPr lang="en-US" dirty="0"/>
          </a:p>
        </p:txBody>
      </p:sp>
    </p:spTree>
    <p:extLst>
      <p:ext uri="{BB962C8B-B14F-4D97-AF65-F5344CB8AC3E}">
        <p14:creationId xmlns:p14="http://schemas.microsoft.com/office/powerpoint/2010/main" val="2872304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26</a:t>
            </a:fld>
            <a:endParaRPr lang="en-US" dirty="0"/>
          </a:p>
        </p:txBody>
      </p:sp>
    </p:spTree>
    <p:extLst>
      <p:ext uri="{BB962C8B-B14F-4D97-AF65-F5344CB8AC3E}">
        <p14:creationId xmlns:p14="http://schemas.microsoft.com/office/powerpoint/2010/main" val="2252294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27</a:t>
            </a:fld>
            <a:endParaRPr lang="en-US" dirty="0"/>
          </a:p>
        </p:txBody>
      </p:sp>
    </p:spTree>
    <p:extLst>
      <p:ext uri="{BB962C8B-B14F-4D97-AF65-F5344CB8AC3E}">
        <p14:creationId xmlns:p14="http://schemas.microsoft.com/office/powerpoint/2010/main" val="2302364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28</a:t>
            </a:fld>
            <a:endParaRPr lang="en-US" dirty="0"/>
          </a:p>
        </p:txBody>
      </p:sp>
    </p:spTree>
    <p:extLst>
      <p:ext uri="{BB962C8B-B14F-4D97-AF65-F5344CB8AC3E}">
        <p14:creationId xmlns:p14="http://schemas.microsoft.com/office/powerpoint/2010/main" val="3036941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29</a:t>
            </a:fld>
            <a:endParaRPr lang="en-US" dirty="0"/>
          </a:p>
        </p:txBody>
      </p:sp>
    </p:spTree>
    <p:extLst>
      <p:ext uri="{BB962C8B-B14F-4D97-AF65-F5344CB8AC3E}">
        <p14:creationId xmlns:p14="http://schemas.microsoft.com/office/powerpoint/2010/main" val="227787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30</a:t>
            </a:fld>
            <a:endParaRPr lang="en-US" dirty="0"/>
          </a:p>
        </p:txBody>
      </p:sp>
    </p:spTree>
    <p:extLst>
      <p:ext uri="{BB962C8B-B14F-4D97-AF65-F5344CB8AC3E}">
        <p14:creationId xmlns:p14="http://schemas.microsoft.com/office/powerpoint/2010/main" val="889429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31</a:t>
            </a:fld>
            <a:endParaRPr lang="en-US" dirty="0"/>
          </a:p>
        </p:txBody>
      </p:sp>
    </p:spTree>
    <p:extLst>
      <p:ext uri="{BB962C8B-B14F-4D97-AF65-F5344CB8AC3E}">
        <p14:creationId xmlns:p14="http://schemas.microsoft.com/office/powerpoint/2010/main" val="249248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5</a:t>
            </a:fld>
            <a:endParaRPr lang="en-US" dirty="0"/>
          </a:p>
        </p:txBody>
      </p:sp>
    </p:spTree>
    <p:extLst>
      <p:ext uri="{BB962C8B-B14F-4D97-AF65-F5344CB8AC3E}">
        <p14:creationId xmlns:p14="http://schemas.microsoft.com/office/powerpoint/2010/main" val="2044062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32</a:t>
            </a:fld>
            <a:endParaRPr lang="en-US" dirty="0"/>
          </a:p>
        </p:txBody>
      </p:sp>
    </p:spTree>
    <p:extLst>
      <p:ext uri="{BB962C8B-B14F-4D97-AF65-F5344CB8AC3E}">
        <p14:creationId xmlns:p14="http://schemas.microsoft.com/office/powerpoint/2010/main" val="99998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6</a:t>
            </a:fld>
            <a:endParaRPr lang="en-US" dirty="0"/>
          </a:p>
        </p:txBody>
      </p:sp>
    </p:spTree>
    <p:extLst>
      <p:ext uri="{BB962C8B-B14F-4D97-AF65-F5344CB8AC3E}">
        <p14:creationId xmlns:p14="http://schemas.microsoft.com/office/powerpoint/2010/main" val="96218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7</a:t>
            </a:fld>
            <a:endParaRPr lang="en-US" dirty="0"/>
          </a:p>
        </p:txBody>
      </p:sp>
    </p:spTree>
    <p:extLst>
      <p:ext uri="{BB962C8B-B14F-4D97-AF65-F5344CB8AC3E}">
        <p14:creationId xmlns:p14="http://schemas.microsoft.com/office/powerpoint/2010/main" val="91755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they getting paid for?</a:t>
            </a:r>
          </a:p>
          <a:p>
            <a:endParaRPr lang="en-US" dirty="0"/>
          </a:p>
          <a:p>
            <a:r>
              <a:rPr lang="en-US" dirty="0"/>
              <a:t>JOB DESCRIPTIONS</a:t>
            </a:r>
          </a:p>
        </p:txBody>
      </p:sp>
      <p:sp>
        <p:nvSpPr>
          <p:cNvPr id="4" name="Slide Number Placeholder 3"/>
          <p:cNvSpPr>
            <a:spLocks noGrp="1"/>
          </p:cNvSpPr>
          <p:nvPr>
            <p:ph type="sldNum" sz="quarter" idx="5"/>
          </p:nvPr>
        </p:nvSpPr>
        <p:spPr/>
        <p:txBody>
          <a:bodyPr/>
          <a:lstStyle/>
          <a:p>
            <a:fld id="{3DF1C5CE-222C-4659-9A99-B99FC42AF6EC}" type="slidenum">
              <a:rPr lang="en-US" smtClean="0"/>
              <a:t>8</a:t>
            </a:fld>
            <a:endParaRPr lang="en-US" dirty="0"/>
          </a:p>
        </p:txBody>
      </p:sp>
    </p:spTree>
    <p:extLst>
      <p:ext uri="{BB962C8B-B14F-4D97-AF65-F5344CB8AC3E}">
        <p14:creationId xmlns:p14="http://schemas.microsoft.com/office/powerpoint/2010/main" val="43981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are they getting paid?</a:t>
            </a:r>
          </a:p>
        </p:txBody>
      </p:sp>
      <p:sp>
        <p:nvSpPr>
          <p:cNvPr id="4" name="Slide Number Placeholder 3"/>
          <p:cNvSpPr>
            <a:spLocks noGrp="1"/>
          </p:cNvSpPr>
          <p:nvPr>
            <p:ph type="sldNum" sz="quarter" idx="5"/>
          </p:nvPr>
        </p:nvSpPr>
        <p:spPr/>
        <p:txBody>
          <a:bodyPr/>
          <a:lstStyle/>
          <a:p>
            <a:fld id="{3DF1C5CE-222C-4659-9A99-B99FC42AF6EC}" type="slidenum">
              <a:rPr lang="en-US" smtClean="0"/>
              <a:t>9</a:t>
            </a:fld>
            <a:endParaRPr lang="en-US" dirty="0"/>
          </a:p>
        </p:txBody>
      </p:sp>
    </p:spTree>
    <p:extLst>
      <p:ext uri="{BB962C8B-B14F-4D97-AF65-F5344CB8AC3E}">
        <p14:creationId xmlns:p14="http://schemas.microsoft.com/office/powerpoint/2010/main" val="7567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determine the OT Rate?  Time and half. </a:t>
            </a:r>
          </a:p>
          <a:p>
            <a:endParaRPr lang="en-US" dirty="0"/>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10</a:t>
            </a:fld>
            <a:endParaRPr lang="en-US" dirty="0"/>
          </a:p>
        </p:txBody>
      </p:sp>
    </p:spTree>
    <p:extLst>
      <p:ext uri="{BB962C8B-B14F-4D97-AF65-F5344CB8AC3E}">
        <p14:creationId xmlns:p14="http://schemas.microsoft.com/office/powerpoint/2010/main" val="231073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11</a:t>
            </a:fld>
            <a:endParaRPr lang="en-US" dirty="0"/>
          </a:p>
        </p:txBody>
      </p:sp>
    </p:spTree>
    <p:extLst>
      <p:ext uri="{BB962C8B-B14F-4D97-AF65-F5344CB8AC3E}">
        <p14:creationId xmlns:p14="http://schemas.microsoft.com/office/powerpoint/2010/main" val="334823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56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6037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64956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DC12-0DCA-C747-B83E-D3BC6BAE3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F255227-D13D-4343-A02B-0CED5A8CE126}"/>
              </a:ext>
            </a:extLst>
          </p:cNvPr>
          <p:cNvSpPr>
            <a:spLocks noGrp="1"/>
          </p:cNvSpPr>
          <p:nvPr>
            <p:ph type="subTitle" idx="1"/>
          </p:nvPr>
        </p:nvSpPr>
        <p:spPr>
          <a:xfrm>
            <a:off x="1524000" y="3602038"/>
            <a:ext cx="9144000" cy="1655762"/>
          </a:xfrm>
        </p:spPr>
        <p:txBody>
          <a:bodyPr/>
          <a:lstStyle>
            <a:lvl1pPr marL="0" indent="0" algn="ctr">
              <a:buNone/>
              <a:defRPr sz="2400">
                <a:latin typeface="Tisa Sans Pro" panose="020B050402020102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887D8771-BD6C-7F4D-8D56-485DCC0D16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19" y="3048"/>
            <a:ext cx="12181162" cy="6851904"/>
          </a:xfrm>
          <a:prstGeom prst="rect">
            <a:avLst/>
          </a:prstGeom>
        </p:spPr>
      </p:pic>
      <p:sp>
        <p:nvSpPr>
          <p:cNvPr id="13" name="TextBox 12">
            <a:extLst>
              <a:ext uri="{FF2B5EF4-FFF2-40B4-BE49-F238E27FC236}">
                <a16:creationId xmlns:a16="http://schemas.microsoft.com/office/drawing/2014/main" id="{D4E9B640-BC4B-674E-909F-4A2F2CE849CC}"/>
              </a:ext>
            </a:extLst>
          </p:cNvPr>
          <p:cNvSpPr txBox="1"/>
          <p:nvPr/>
        </p:nvSpPr>
        <p:spPr>
          <a:xfrm>
            <a:off x="675164" y="6469116"/>
            <a:ext cx="2896763" cy="307777"/>
          </a:xfrm>
          <a:prstGeom prst="rect">
            <a:avLst/>
          </a:prstGeom>
          <a:noFill/>
        </p:spPr>
        <p:txBody>
          <a:bodyPr wrap="square" rtlCol="0">
            <a:spAutoFit/>
          </a:bodyPr>
          <a:lstStyle/>
          <a:p>
            <a:pPr algn="ctr"/>
            <a:r>
              <a:rPr lang="en-US" sz="1400" dirty="0">
                <a:solidFill>
                  <a:schemeClr val="bg1">
                    <a:alpha val="35000"/>
                  </a:schemeClr>
                </a:solidFill>
                <a:latin typeface="Tisa Sans Pro" panose="020B0504020201020104" pitchFamily="34" charset="0"/>
              </a:rPr>
              <a:t>© CSDC 2021</a:t>
            </a:r>
          </a:p>
        </p:txBody>
      </p:sp>
      <p:pic>
        <p:nvPicPr>
          <p:cNvPr id="12" name="Picture 11">
            <a:extLst>
              <a:ext uri="{FF2B5EF4-FFF2-40B4-BE49-F238E27FC236}">
                <a16:creationId xmlns:a16="http://schemas.microsoft.com/office/drawing/2014/main" id="{41D25FC1-D411-BA4A-80D9-6B3AC9B5B591}"/>
              </a:ext>
            </a:extLst>
          </p:cNvPr>
          <p:cNvPicPr>
            <a:picLocks noChangeAspect="1"/>
          </p:cNvPicPr>
          <p:nvPr/>
        </p:nvPicPr>
        <p:blipFill>
          <a:blip r:embed="rId3"/>
          <a:stretch>
            <a:fillRect/>
          </a:stretch>
        </p:blipFill>
        <p:spPr>
          <a:xfrm>
            <a:off x="6549550" y="5312285"/>
            <a:ext cx="4967286" cy="1655762"/>
          </a:xfrm>
          <a:prstGeom prst="rect">
            <a:avLst/>
          </a:prstGeom>
        </p:spPr>
      </p:pic>
    </p:spTree>
    <p:extLst>
      <p:ext uri="{BB962C8B-B14F-4D97-AF65-F5344CB8AC3E}">
        <p14:creationId xmlns:p14="http://schemas.microsoft.com/office/powerpoint/2010/main" val="860503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CD10-2C23-8940-915B-24AC4686F9F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5FE9DBB8-FC42-BF47-9A3A-0E9E4CD80A01}"/>
              </a:ext>
            </a:extLst>
          </p:cNvPr>
          <p:cNvSpPr>
            <a:spLocks noGrp="1"/>
          </p:cNvSpPr>
          <p:nvPr>
            <p:ph idx="1"/>
          </p:nvPr>
        </p:nvSpPr>
        <p:spPr>
          <a:xfrm>
            <a:off x="838200" y="1825625"/>
            <a:ext cx="10515600" cy="33360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21E14856-95CD-8448-9EB1-815A8A384D4B}"/>
              </a:ext>
            </a:extLst>
          </p:cNvPr>
          <p:cNvSpPr>
            <a:spLocks noGrp="1"/>
          </p:cNvSpPr>
          <p:nvPr>
            <p:ph type="ftr" sz="quarter" idx="3"/>
          </p:nvPr>
        </p:nvSpPr>
        <p:spPr>
          <a:xfrm>
            <a:off x="4380188" y="6368178"/>
            <a:ext cx="3638696" cy="365125"/>
          </a:xfrm>
          <a:prstGeom prst="rect">
            <a:avLst/>
          </a:prstGeom>
        </p:spPr>
        <p:txBody>
          <a:bodyPr vert="horz" lIns="91440" tIns="45720" rIns="91440" bIns="45720" rtlCol="0" anchor="ctr"/>
          <a:lstStyle>
            <a:lvl1pPr algn="l">
              <a:defRPr sz="1200" b="0" i="0">
                <a:solidFill>
                  <a:schemeClr val="bg1"/>
                </a:solidFill>
                <a:latin typeface="Tisa Sans Pro" panose="020B0504020201020104" pitchFamily="34" charset="0"/>
              </a:defRPr>
            </a:lvl1pPr>
          </a:lstStyle>
          <a:p>
            <a:endParaRPr lang="en-US" dirty="0"/>
          </a:p>
        </p:txBody>
      </p:sp>
      <p:sp>
        <p:nvSpPr>
          <p:cNvPr id="12" name="Slide Number Placeholder 5">
            <a:extLst>
              <a:ext uri="{FF2B5EF4-FFF2-40B4-BE49-F238E27FC236}">
                <a16:creationId xmlns:a16="http://schemas.microsoft.com/office/drawing/2014/main" id="{FB07AEF3-C3B3-7342-9472-4447253CEAE4}"/>
              </a:ext>
            </a:extLst>
          </p:cNvPr>
          <p:cNvSpPr>
            <a:spLocks noGrp="1"/>
          </p:cNvSpPr>
          <p:nvPr>
            <p:ph type="sldNum" sz="quarter" idx="4"/>
          </p:nvPr>
        </p:nvSpPr>
        <p:spPr>
          <a:xfrm>
            <a:off x="8018884" y="6368178"/>
            <a:ext cx="893197" cy="365125"/>
          </a:xfrm>
          <a:prstGeom prst="rect">
            <a:avLst/>
          </a:prstGeom>
        </p:spPr>
        <p:txBody>
          <a:bodyPr vert="horz" lIns="91440" tIns="45720" rIns="91440" bIns="45720" rtlCol="0" anchor="ctr"/>
          <a:lstStyle>
            <a:lvl1pPr algn="r">
              <a:defRPr sz="1200">
                <a:solidFill>
                  <a:schemeClr val="bg1"/>
                </a:solidFill>
                <a:latin typeface="Tisa Sans Pro" panose="020B0504020201020104" pitchFamily="34" charset="0"/>
              </a:defRPr>
            </a:lvl1pPr>
          </a:lstStyle>
          <a:p>
            <a:fld id="{A6CEDF5E-B7C8-4DB4-94BF-D0FB3BDC925E}" type="slidenum">
              <a:rPr lang="en-US" smtClean="0"/>
              <a:t>‹#›</a:t>
            </a:fld>
            <a:endParaRPr lang="en-US" dirty="0"/>
          </a:p>
        </p:txBody>
      </p:sp>
    </p:spTree>
    <p:extLst>
      <p:ext uri="{BB962C8B-B14F-4D97-AF65-F5344CB8AC3E}">
        <p14:creationId xmlns:p14="http://schemas.microsoft.com/office/powerpoint/2010/main" val="2883358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4650-2295-304D-B0F2-3FF42B7DF30C}"/>
              </a:ext>
            </a:extLst>
          </p:cNvPr>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BB13A42C-CDFC-304C-AE29-4B2B01C48E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00B31C9-8120-6543-8BF8-50EDAB954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0097F-70C2-1A4C-9ECC-46DF31435450}"/>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233556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758D-C5D3-B54C-A600-EF9BC85E2954}"/>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1DB04C1-A3E0-754E-9B18-6589A6B72DC3}"/>
              </a:ext>
            </a:extLst>
          </p:cNvPr>
          <p:cNvSpPr>
            <a:spLocks noGrp="1"/>
          </p:cNvSpPr>
          <p:nvPr>
            <p:ph sz="half" idx="1"/>
          </p:nvPr>
        </p:nvSpPr>
        <p:spPr>
          <a:xfrm>
            <a:off x="838200" y="1825625"/>
            <a:ext cx="5181600" cy="3618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F3E62CF-97D0-E54B-B831-32123AFCD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651E445-88DE-4748-8775-EBA500784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ACEF5-AF8F-D940-B8F1-B48DDBD72986}"/>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2473233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DD58-A959-B044-B445-84B8748638C1}"/>
              </a:ext>
            </a:extLst>
          </p:cNvPr>
          <p:cNvSpPr>
            <a:spLocks noGrp="1"/>
          </p:cNvSpPr>
          <p:nvPr>
            <p:ph type="title"/>
          </p:nvPr>
        </p:nvSpPr>
        <p:spPr>
          <a:xfrm>
            <a:off x="839788" y="365125"/>
            <a:ext cx="10515600" cy="1325563"/>
          </a:xfrm>
        </p:spPr>
        <p:txBody>
          <a:bodyPr/>
          <a:lstStyle>
            <a:lvl1pPr>
              <a:defRPr b="1"/>
            </a:lvl1pPr>
          </a:lstStyle>
          <a:p>
            <a:r>
              <a:rPr lang="en-US" dirty="0"/>
              <a:t>Click to edit Master title style</a:t>
            </a:r>
          </a:p>
        </p:txBody>
      </p:sp>
      <p:sp>
        <p:nvSpPr>
          <p:cNvPr id="3" name="Text Placeholder 2">
            <a:extLst>
              <a:ext uri="{FF2B5EF4-FFF2-40B4-BE49-F238E27FC236}">
                <a16:creationId xmlns:a16="http://schemas.microsoft.com/office/drawing/2014/main" id="{8DBB2D7C-480F-E346-BAEB-AEEB15C23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BF2B9E-ED7B-9B48-95B2-B1CAFCC61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E41EA5-E98A-D64C-923A-E9702F7BC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537E9A-84D7-5B42-9F53-73E0AAA883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1E79179-B119-D541-822B-0A9A68A95F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FBA87-CB11-4643-ABC6-5F9923570B49}"/>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360559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B9BE-B58C-2245-9180-F2BAE138286B}"/>
              </a:ext>
            </a:extLst>
          </p:cNvPr>
          <p:cNvSpPr>
            <a:spLocks noGrp="1"/>
          </p:cNvSpPr>
          <p:nvPr>
            <p:ph type="title"/>
          </p:nvPr>
        </p:nvSpPr>
        <p:spPr/>
        <p:txBody>
          <a:bodyPr/>
          <a:lstStyle>
            <a:lvl1pPr>
              <a:defRPr b="1"/>
            </a:lvl1pPr>
          </a:lstStyle>
          <a:p>
            <a:r>
              <a:rPr lang="en-US" dirty="0"/>
              <a:t>Click to edit Master title style</a:t>
            </a:r>
          </a:p>
        </p:txBody>
      </p:sp>
      <p:sp>
        <p:nvSpPr>
          <p:cNvPr id="4" name="Footer Placeholder 3">
            <a:extLst>
              <a:ext uri="{FF2B5EF4-FFF2-40B4-BE49-F238E27FC236}">
                <a16:creationId xmlns:a16="http://schemas.microsoft.com/office/drawing/2014/main" id="{23FFDE11-2D3F-6C4E-8DF6-972AA077E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BE1F4-91EA-5344-9E63-636EEC4A0098}"/>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467333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72C3D9-55DD-794C-B279-31C57F3543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244CB3-2887-544B-8A57-AEB43EEBDAA3}"/>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674673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0BAF-CDF2-E848-8643-236572D87E68}"/>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7D09E57C-96D0-3444-A968-F9AACF0C2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7B03C8-5C7B-1C40-B751-CED8C826B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E401087-67CB-9542-B180-7580BF28F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A156E-E64D-644C-928E-FDC0D07F50CE}"/>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202296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159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683F-39A6-0D40-8D14-0955636ED2F7}"/>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0D468782-8891-1D43-B816-A58D95688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679F065-A280-9143-A86F-40C4AB60F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00C838E-B1D4-A441-85EB-BEE32A75B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B366A-585F-6F48-872F-9C5D76303E1D}"/>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127630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83FF-C7CB-0346-AEE9-A962EA80F6BD}"/>
              </a:ext>
            </a:extLst>
          </p:cNvPr>
          <p:cNvSpPr>
            <a:spLocks noGrp="1"/>
          </p:cNvSpPr>
          <p:nvPr>
            <p:ph type="title"/>
          </p:nvPr>
        </p:nvSpPr>
        <p:spPr/>
        <p:txBody>
          <a:bodyPr/>
          <a:lstStyle>
            <a:lvl1pPr>
              <a:defRPr b="1"/>
            </a:lvl1pPr>
          </a:lstStyle>
          <a:p>
            <a:r>
              <a:rPr lang="en-US" dirty="0"/>
              <a:t>Click to edit Master title style</a:t>
            </a:r>
          </a:p>
        </p:txBody>
      </p:sp>
      <p:sp>
        <p:nvSpPr>
          <p:cNvPr id="3" name="Vertical Text Placeholder 2">
            <a:extLst>
              <a:ext uri="{FF2B5EF4-FFF2-40B4-BE49-F238E27FC236}">
                <a16:creationId xmlns:a16="http://schemas.microsoft.com/office/drawing/2014/main" id="{D44B94AE-8B85-7648-9F9F-D7B3C66D5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E51D4E-57EB-F54B-BAAE-FFF80306C2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A0BED6-C05A-3F41-BB23-B7940920CB57}"/>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334342762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8191A-E8B4-5C4C-8A5C-281EFF47BD5B}"/>
              </a:ext>
            </a:extLst>
          </p:cNvPr>
          <p:cNvSpPr>
            <a:spLocks noGrp="1"/>
          </p:cNvSpPr>
          <p:nvPr>
            <p:ph type="title" orient="vert"/>
          </p:nvPr>
        </p:nvSpPr>
        <p:spPr>
          <a:xfrm>
            <a:off x="8724900" y="365125"/>
            <a:ext cx="2628900" cy="5811838"/>
          </a:xfrm>
        </p:spPr>
        <p:txBody>
          <a:bodyPr vert="eaVert"/>
          <a:lstStyle>
            <a:lvl1pPr>
              <a:defRPr b="1"/>
            </a:lvl1pPr>
          </a:lstStyle>
          <a:p>
            <a:r>
              <a:rPr lang="en-US" dirty="0"/>
              <a:t>Click to edit Master title style</a:t>
            </a:r>
          </a:p>
        </p:txBody>
      </p:sp>
      <p:sp>
        <p:nvSpPr>
          <p:cNvPr id="3" name="Vertical Text Placeholder 2">
            <a:extLst>
              <a:ext uri="{FF2B5EF4-FFF2-40B4-BE49-F238E27FC236}">
                <a16:creationId xmlns:a16="http://schemas.microsoft.com/office/drawing/2014/main" id="{13A843C4-7EA5-1A48-B70D-097112C21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949D59F-A8FB-B24F-9E02-575FF0097A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8B00E6-E07A-2E4A-8FED-F602B6AB2A41}"/>
              </a:ext>
            </a:extLst>
          </p:cNvPr>
          <p:cNvSpPr>
            <a:spLocks noGrp="1"/>
          </p:cNvSpPr>
          <p:nvPr>
            <p:ph type="sldNum" sz="quarter" idx="12"/>
          </p:nvPr>
        </p:nvSpPr>
        <p:spPr/>
        <p:txBody>
          <a:bodyPr/>
          <a:lstStyle/>
          <a:p>
            <a:fld id="{A6CEDF5E-B7C8-4DB4-94BF-D0FB3BDC925E}" type="slidenum">
              <a:rPr lang="en-US" smtClean="0"/>
              <a:t>‹#›</a:t>
            </a:fld>
            <a:endParaRPr lang="en-US" dirty="0"/>
          </a:p>
        </p:txBody>
      </p:sp>
    </p:spTree>
    <p:extLst>
      <p:ext uri="{BB962C8B-B14F-4D97-AF65-F5344CB8AC3E}">
        <p14:creationId xmlns:p14="http://schemas.microsoft.com/office/powerpoint/2010/main" val="37668937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5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627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6711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165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3457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9BF3EA-1A78-4F07-BDC0-C8A1BD461199}" type="datetimeFigureOut">
              <a:rPr lang="en-US" smtClean="0"/>
              <a:t>12/7/2021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10190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4678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9BF3EA-1A78-4F07-BDC0-C8A1BD461199}" type="datetimeFigureOut">
              <a:rPr lang="en-US" smtClean="0"/>
              <a:pPr/>
              <a:t>12/7/2021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115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8D0E77-2BD1-004C-A572-F593AEC3C57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419" y="3048"/>
            <a:ext cx="12181162" cy="6851904"/>
          </a:xfrm>
          <a:prstGeom prst="rect">
            <a:avLst/>
          </a:prstGeom>
        </p:spPr>
      </p:pic>
      <p:sp>
        <p:nvSpPr>
          <p:cNvPr id="2" name="Title Placeholder 1">
            <a:extLst>
              <a:ext uri="{FF2B5EF4-FFF2-40B4-BE49-F238E27FC236}">
                <a16:creationId xmlns:a16="http://schemas.microsoft.com/office/drawing/2014/main" id="{8843DEF4-1C5F-834A-813A-1C8B33763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3B8ACD-85B1-C94E-9963-DE7807D55B48}"/>
              </a:ext>
            </a:extLst>
          </p:cNvPr>
          <p:cNvSpPr>
            <a:spLocks noGrp="1"/>
          </p:cNvSpPr>
          <p:nvPr>
            <p:ph type="body" idx="1"/>
          </p:nvPr>
        </p:nvSpPr>
        <p:spPr>
          <a:xfrm>
            <a:off x="838200" y="1825625"/>
            <a:ext cx="10515600" cy="3587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F905DF46-95E1-E945-961B-D3E38A84135E}"/>
              </a:ext>
            </a:extLst>
          </p:cNvPr>
          <p:cNvPicPr>
            <a:picLocks noChangeAspect="1"/>
          </p:cNvPicPr>
          <p:nvPr/>
        </p:nvPicPr>
        <p:blipFill>
          <a:blip r:embed="rId14">
            <a:alphaModFix amt="70000"/>
          </a:blip>
          <a:stretch>
            <a:fillRect/>
          </a:stretch>
        </p:blipFill>
        <p:spPr>
          <a:xfrm>
            <a:off x="9105946" y="6050314"/>
            <a:ext cx="2717042" cy="905681"/>
          </a:xfrm>
          <a:prstGeom prst="rect">
            <a:avLst/>
          </a:prstGeom>
        </p:spPr>
      </p:pic>
      <p:sp>
        <p:nvSpPr>
          <p:cNvPr id="5" name="Footer Placeholder 4">
            <a:extLst>
              <a:ext uri="{FF2B5EF4-FFF2-40B4-BE49-F238E27FC236}">
                <a16:creationId xmlns:a16="http://schemas.microsoft.com/office/drawing/2014/main" id="{5F65B380-494E-7F4A-BD55-BEB5F2F9C044}"/>
              </a:ext>
            </a:extLst>
          </p:cNvPr>
          <p:cNvSpPr>
            <a:spLocks noGrp="1"/>
          </p:cNvSpPr>
          <p:nvPr>
            <p:ph type="ftr" sz="quarter" idx="3"/>
          </p:nvPr>
        </p:nvSpPr>
        <p:spPr>
          <a:xfrm>
            <a:off x="4380188" y="6368178"/>
            <a:ext cx="3638696" cy="365125"/>
          </a:xfrm>
          <a:prstGeom prst="rect">
            <a:avLst/>
          </a:prstGeom>
        </p:spPr>
        <p:txBody>
          <a:bodyPr vert="horz" lIns="91440" tIns="45720" rIns="91440" bIns="45720" rtlCol="0" anchor="ctr"/>
          <a:lstStyle>
            <a:lvl1pPr algn="l">
              <a:defRPr sz="1200" b="0" i="0">
                <a:solidFill>
                  <a:schemeClr val="bg1"/>
                </a:solidFill>
                <a:latin typeface="+mn-lt"/>
              </a:defRPr>
            </a:lvl1pPr>
          </a:lstStyle>
          <a:p>
            <a:endParaRPr lang="en-US" dirty="0"/>
          </a:p>
        </p:txBody>
      </p:sp>
      <p:sp>
        <p:nvSpPr>
          <p:cNvPr id="6" name="Slide Number Placeholder 5">
            <a:extLst>
              <a:ext uri="{FF2B5EF4-FFF2-40B4-BE49-F238E27FC236}">
                <a16:creationId xmlns:a16="http://schemas.microsoft.com/office/drawing/2014/main" id="{A3C80C37-0E2E-D142-A5F0-CAE801342130}"/>
              </a:ext>
            </a:extLst>
          </p:cNvPr>
          <p:cNvSpPr>
            <a:spLocks noGrp="1"/>
          </p:cNvSpPr>
          <p:nvPr>
            <p:ph type="sldNum" sz="quarter" idx="4"/>
          </p:nvPr>
        </p:nvSpPr>
        <p:spPr>
          <a:xfrm>
            <a:off x="8018884" y="6368178"/>
            <a:ext cx="893197" cy="365125"/>
          </a:xfrm>
          <a:prstGeom prst="rect">
            <a:avLst/>
          </a:prstGeom>
        </p:spPr>
        <p:txBody>
          <a:bodyPr vert="horz" lIns="91440" tIns="45720" rIns="91440" bIns="45720" rtlCol="0" anchor="ctr"/>
          <a:lstStyle>
            <a:lvl1pPr algn="r">
              <a:defRPr sz="1200">
                <a:solidFill>
                  <a:schemeClr val="bg1"/>
                </a:solidFill>
                <a:latin typeface="+mn-lt"/>
              </a:defRPr>
            </a:lvl1pPr>
          </a:lstStyle>
          <a:p>
            <a:fld id="{A6CEDF5E-B7C8-4DB4-94BF-D0FB3BDC925E}" type="slidenum">
              <a:rPr lang="en-US" smtClean="0"/>
              <a:pPr/>
              <a:t>‹#›</a:t>
            </a:fld>
            <a:endParaRPr lang="en-US" dirty="0"/>
          </a:p>
        </p:txBody>
      </p:sp>
    </p:spTree>
    <p:extLst>
      <p:ext uri="{BB962C8B-B14F-4D97-AF65-F5344CB8AC3E}">
        <p14:creationId xmlns:p14="http://schemas.microsoft.com/office/powerpoint/2010/main" val="18459899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mn-lt"/>
          <a:ea typeface="Aglet Slab Semibold" panose="020F0503030202040203" pitchFamily="34"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mailto:info@charteradmi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6.tmp"/><Relationship Id="rId3" Type="http://schemas.openxmlformats.org/officeDocument/2006/relationships/hyperlink" Target="mailto:Kari.wallace@charteradmin.com" TargetMode="External"/><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hyperlink" Target="http://www.charteradmin.com/"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758952"/>
            <a:ext cx="10058400" cy="3892168"/>
          </a:xfrm>
        </p:spPr>
        <p:txBody>
          <a:bodyPr>
            <a:normAutofit/>
          </a:bodyPr>
          <a:lstStyle/>
          <a:p>
            <a:r>
              <a:rPr lang="en-US" sz="6000" dirty="0"/>
              <a:t>The Difference Between Exempt and Non-Exempt:   Correctly Classify Staff and Reduce Risk</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type="subTitle" idx="1"/>
          </p:nvPr>
        </p:nvSpPr>
        <p:spPr>
          <a:xfrm>
            <a:off x="1100051" y="5225240"/>
            <a:ext cx="10058400" cy="1143000"/>
          </a:xfrm>
        </p:spPr>
        <p:txBody>
          <a:bodyPr>
            <a:normAutofit/>
          </a:bodyPr>
          <a:lstStyle/>
          <a:p>
            <a:r>
              <a:rPr lang="en-US" b="1" dirty="0">
                <a:solidFill>
                  <a:srgbClr val="FFFFFF"/>
                </a:solidFill>
              </a:rPr>
              <a:t>Kari Wallace</a:t>
            </a:r>
          </a:p>
          <a:p>
            <a:r>
              <a:rPr lang="en-US" b="1" i="1" dirty="0">
                <a:solidFill>
                  <a:srgbClr val="FFFFFF"/>
                </a:solidFill>
              </a:rPr>
              <a:t>December 7, 2021</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Logo&#10;&#10;Description automatically generated">
            <a:extLst>
              <a:ext uri="{FF2B5EF4-FFF2-40B4-BE49-F238E27FC236}">
                <a16:creationId xmlns:a16="http://schemas.microsoft.com/office/drawing/2014/main" id="{92239FF8-0527-437D-AEC3-8C989C746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294"/>
          <a:stretch/>
        </p:blipFill>
        <p:spPr>
          <a:xfrm>
            <a:off x="9849590" y="164592"/>
            <a:ext cx="2230641" cy="1188720"/>
          </a:xfrm>
          <a:prstGeom prst="rect">
            <a:avLst/>
          </a:prstGeom>
        </p:spPr>
      </p:pic>
      <p:pic>
        <p:nvPicPr>
          <p:cNvPr id="15" name="Picture 14" descr="Icon&#10;&#10;Description automatically generated">
            <a:extLst>
              <a:ext uri="{FF2B5EF4-FFF2-40B4-BE49-F238E27FC236}">
                <a16:creationId xmlns:a16="http://schemas.microsoft.com/office/drawing/2014/main" id="{F0B8FE1C-D2A6-4563-894E-CF53774CA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3996" y="5934829"/>
            <a:ext cx="731520" cy="731520"/>
          </a:xfrm>
          <a:prstGeom prst="rect">
            <a:avLst/>
          </a:prstGeom>
        </p:spPr>
      </p:pic>
      <p:pic>
        <p:nvPicPr>
          <p:cNvPr id="17" name="Picture 16" descr="Icon&#10;&#10;Description automatically generated">
            <a:extLst>
              <a:ext uri="{FF2B5EF4-FFF2-40B4-BE49-F238E27FC236}">
                <a16:creationId xmlns:a16="http://schemas.microsoft.com/office/drawing/2014/main" id="{A5C29461-8D7F-4E58-BC6D-60EC80BE08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7175" y="5930705"/>
            <a:ext cx="731520" cy="731520"/>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139E5199-C46E-4324-826B-D9399491F7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4043" y="5930705"/>
            <a:ext cx="775371" cy="775371"/>
          </a:xfrm>
          <a:prstGeom prst="rect">
            <a:avLst/>
          </a:prstGeom>
        </p:spPr>
      </p:pic>
      <p:sp>
        <p:nvSpPr>
          <p:cNvPr id="4" name="TextBox 3">
            <a:extLst>
              <a:ext uri="{FF2B5EF4-FFF2-40B4-BE49-F238E27FC236}">
                <a16:creationId xmlns:a16="http://schemas.microsoft.com/office/drawing/2014/main" id="{DB6229C8-7D58-49F3-863D-01CA1CE78F3A}"/>
              </a:ext>
            </a:extLst>
          </p:cNvPr>
          <p:cNvSpPr txBox="1"/>
          <p:nvPr/>
        </p:nvSpPr>
        <p:spPr>
          <a:xfrm>
            <a:off x="-1541" y="6211669"/>
            <a:ext cx="6337300" cy="646331"/>
          </a:xfrm>
          <a:prstGeom prst="rect">
            <a:avLst/>
          </a:prstGeom>
          <a:noFill/>
        </p:spPr>
        <p:txBody>
          <a:bodyPr wrap="square" rtlCol="0">
            <a:spAutoFit/>
          </a:bodyPr>
          <a:lstStyle/>
          <a:p>
            <a:r>
              <a:rPr lang="en-US" i="1" dirty="0">
                <a:solidFill>
                  <a:schemeClr val="accent1">
                    <a:lumMod val="60000"/>
                    <a:lumOff val="40000"/>
                  </a:schemeClr>
                </a:solidFill>
                <a:hlinkClick r:id="rId7">
                  <a:extLst>
                    <a:ext uri="{A12FA001-AC4F-418D-AE19-62706E023703}">
                      <ahyp:hlinkClr xmlns:ahyp="http://schemas.microsoft.com/office/drawing/2018/hyperlinkcolor" val="tx"/>
                    </a:ext>
                  </a:extLst>
                </a:hlinkClick>
              </a:rPr>
              <a:t>info@charteradmin.com</a:t>
            </a:r>
            <a:endParaRPr lang="en-US" i="1" dirty="0">
              <a:solidFill>
                <a:schemeClr val="accent1">
                  <a:lumMod val="60000"/>
                  <a:lumOff val="40000"/>
                </a:schemeClr>
              </a:solidFill>
            </a:endParaRPr>
          </a:p>
          <a:p>
            <a:r>
              <a:rPr lang="en-US" dirty="0">
                <a:solidFill>
                  <a:schemeClr val="accent1">
                    <a:lumMod val="60000"/>
                    <a:lumOff val="40000"/>
                  </a:schemeClr>
                </a:solidFill>
              </a:rPr>
              <a:t>916.649.6461</a:t>
            </a:r>
          </a:p>
        </p:txBody>
      </p:sp>
      <p:pic>
        <p:nvPicPr>
          <p:cNvPr id="7" name="Picture 6" descr="A picture containing logo&#10;&#10;Description automatically generated">
            <a:extLst>
              <a:ext uri="{FF2B5EF4-FFF2-40B4-BE49-F238E27FC236}">
                <a16:creationId xmlns:a16="http://schemas.microsoft.com/office/drawing/2014/main" id="{F5F76E6D-7AD9-45D2-8523-54C7D657F1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52" y="192506"/>
            <a:ext cx="3533097" cy="1188719"/>
          </a:xfrm>
          <a:prstGeom prst="rect">
            <a:avLst/>
          </a:prstGeom>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BLENDED OR WEIGHTED OVERTIME</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pPr algn="ctr"/>
            <a:r>
              <a:rPr lang="en-US" sz="2400" dirty="0"/>
              <a:t>Non-exempt employee is working two or more jobs and paid at two or more pay rates.</a:t>
            </a:r>
          </a:p>
          <a:p>
            <a:r>
              <a:rPr lang="en-US" sz="2400" dirty="0"/>
              <a:t>Overtime is calculated based on the “Type of Compensation”, “Hours Worked” and the “weighted average” of the regular pay rates of the two positions. </a:t>
            </a:r>
          </a:p>
          <a:p>
            <a:pPr marL="0" indent="0">
              <a:buNone/>
            </a:pPr>
            <a:r>
              <a:rPr lang="en-US" sz="1700" dirty="0"/>
              <a:t>		Job #1:  $14.00		21H x $14.00 =	$294.00</a:t>
            </a:r>
          </a:p>
          <a:p>
            <a:pPr marL="0" indent="0">
              <a:buNone/>
            </a:pPr>
            <a:r>
              <a:rPr lang="en-US" sz="1700" dirty="0"/>
              <a:t>		Job #1 Hours:  21		26H x $15.00 =	$390.00</a:t>
            </a:r>
          </a:p>
          <a:p>
            <a:pPr marL="0" indent="0">
              <a:buNone/>
            </a:pPr>
            <a:r>
              <a:rPr lang="en-US" sz="1700" dirty="0"/>
              <a:t>		Job #2:  $15.00		$294.00 + $390.00=	$684.00</a:t>
            </a:r>
          </a:p>
          <a:p>
            <a:pPr marL="0" indent="0">
              <a:buNone/>
            </a:pPr>
            <a:r>
              <a:rPr lang="en-US" sz="1700" dirty="0"/>
              <a:t>		Job #2 Hours:  26		$684.00 ÷ 47 = 	$14.55</a:t>
            </a:r>
            <a:r>
              <a:rPr lang="en-US" sz="1700" b="1" dirty="0"/>
              <a:t>PR</a:t>
            </a:r>
          </a:p>
          <a:p>
            <a:pPr marL="0" indent="0">
              <a:buNone/>
            </a:pPr>
            <a:r>
              <a:rPr lang="en-US" sz="1700" dirty="0"/>
              <a:t>		Total Hours:  47		$14.55 x .5 =	$7.27 </a:t>
            </a:r>
          </a:p>
          <a:p>
            <a:pPr marL="749808" lvl="4" indent="0">
              <a:buNone/>
            </a:pPr>
            <a:r>
              <a:rPr lang="en-US" sz="1700" dirty="0"/>
              <a:t>					$7.27 x 7 H = 	$50.89 Weighted OT Pay</a:t>
            </a:r>
          </a:p>
        </p:txBody>
      </p:sp>
      <p:sp>
        <p:nvSpPr>
          <p:cNvPr id="6" name="Footer Placeholder 7">
            <a:extLst>
              <a:ext uri="{FF2B5EF4-FFF2-40B4-BE49-F238E27FC236}">
                <a16:creationId xmlns:a16="http://schemas.microsoft.com/office/drawing/2014/main" id="{2C7C365E-8CA1-4453-813C-B829496BEA21}"/>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26051975-00CE-4AE2-A930-FE4D27746E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213170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EXCLUSIONS FROM REGULAR RATE</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pPr>
              <a:buFont typeface="Wingdings" panose="05000000000000000000" pitchFamily="2" charset="2"/>
              <a:buChar char="§"/>
            </a:pPr>
            <a:r>
              <a:rPr lang="en-US" sz="3600" dirty="0"/>
              <a:t>Gifts or discretionary bonuses</a:t>
            </a:r>
          </a:p>
          <a:p>
            <a:pPr>
              <a:buFont typeface="Wingdings" panose="05000000000000000000" pitchFamily="2" charset="2"/>
              <a:buChar char="§"/>
            </a:pPr>
            <a:r>
              <a:rPr lang="en-US" sz="3600" dirty="0"/>
              <a:t>Payments for time not worked aka Stipends</a:t>
            </a:r>
          </a:p>
          <a:p>
            <a:pPr>
              <a:buFont typeface="Wingdings" panose="05000000000000000000" pitchFamily="2" charset="2"/>
              <a:buChar char="§"/>
            </a:pPr>
            <a:r>
              <a:rPr lang="en-US" sz="3600" dirty="0"/>
              <a:t>Reimbursements for expenses</a:t>
            </a:r>
          </a:p>
        </p:txBody>
      </p:sp>
      <p:sp>
        <p:nvSpPr>
          <p:cNvPr id="6" name="Footer Placeholder 7">
            <a:extLst>
              <a:ext uri="{FF2B5EF4-FFF2-40B4-BE49-F238E27FC236}">
                <a16:creationId xmlns:a16="http://schemas.microsoft.com/office/drawing/2014/main" id="{FFB177D2-932D-4BE8-91F6-B7DE04A25754}"/>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C19207E4-1F3D-4F9B-B600-CFFA82F94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392306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COMMON NON-EXEMPT VIOLATIONS</a:t>
            </a:r>
          </a:p>
        </p:txBody>
      </p:sp>
      <p:sp>
        <p:nvSpPr>
          <p:cNvPr id="5" name="TextBox 4">
            <a:extLst>
              <a:ext uri="{FF2B5EF4-FFF2-40B4-BE49-F238E27FC236}">
                <a16:creationId xmlns:a16="http://schemas.microsoft.com/office/drawing/2014/main" id="{941B4D53-BAB5-418D-A115-413C14625698}"/>
              </a:ext>
            </a:extLst>
          </p:cNvPr>
          <p:cNvSpPr txBox="1"/>
          <p:nvPr/>
        </p:nvSpPr>
        <p:spPr>
          <a:xfrm>
            <a:off x="0" y="6488668"/>
            <a:ext cx="12192000" cy="369332"/>
          </a:xfrm>
          <a:prstGeom prst="rect">
            <a:avLst/>
          </a:prstGeom>
          <a:noFill/>
        </p:spPr>
        <p:txBody>
          <a:bodyPr wrap="square">
            <a:spAutoFit/>
          </a:bodyPr>
          <a:lstStyle/>
          <a:p>
            <a:r>
              <a:rPr lang="en-US" i="1" dirty="0">
                <a:solidFill>
                  <a:schemeClr val="accent1">
                    <a:lumMod val="60000"/>
                    <a:lumOff val="40000"/>
                  </a:schemeClr>
                </a:solidFill>
              </a:rPr>
              <a:t>                                                                                                                                                    </a:t>
            </a:r>
            <a:endParaRPr lang="en-US" dirty="0">
              <a:solidFill>
                <a:schemeClr val="accent1">
                  <a:lumMod val="60000"/>
                  <a:lumOff val="40000"/>
                </a:schemeClr>
              </a:solidFill>
            </a:endParaRPr>
          </a:p>
        </p:txBody>
      </p:sp>
      <p:sp>
        <p:nvSpPr>
          <p:cNvPr id="6" name="Rectangle 3">
            <a:extLst>
              <a:ext uri="{FF2B5EF4-FFF2-40B4-BE49-F238E27FC236}">
                <a16:creationId xmlns:a16="http://schemas.microsoft.com/office/drawing/2014/main" id="{8623C13F-7143-40F5-9AFF-859A493ECE99}"/>
              </a:ext>
            </a:extLst>
          </p:cNvPr>
          <p:cNvSpPr>
            <a:spLocks noGrp="1" noChangeArrowheads="1"/>
          </p:cNvSpPr>
          <p:nvPr>
            <p:ph idx="1"/>
          </p:nvPr>
        </p:nvSpPr>
        <p:spPr>
          <a:xfrm>
            <a:off x="1096963" y="1846263"/>
            <a:ext cx="10058400" cy="4022725"/>
          </a:xfrm>
          <a:ln>
            <a:miter lim="800000"/>
            <a:headEnd/>
            <a:tailEnd/>
          </a:ln>
        </p:spPr>
        <p:txBody>
          <a:bodyPr rtlCol="0">
            <a:normAutofit fontScale="92500"/>
          </a:bodyPr>
          <a:lstStyle/>
          <a:p>
            <a:pPr eaLnBrk="1" fontAlgn="auto" hangingPunct="1">
              <a:spcBef>
                <a:spcPct val="0"/>
              </a:spcBef>
              <a:spcAft>
                <a:spcPts val="0"/>
              </a:spcAft>
              <a:buFont typeface="Arial"/>
              <a:buNone/>
              <a:defRPr/>
            </a:pPr>
            <a:endParaRPr lang="en-US" sz="2400" dirty="0">
              <a:ea typeface="ヒラギノ角ゴ Pro W3" charset="-128"/>
            </a:endParaRPr>
          </a:p>
          <a:p>
            <a:pPr marL="4572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Regular Rate - Failure to include production bonuses, shift differentials, piece rates in determining the regular rate for calculating OT compensation due. </a:t>
            </a:r>
          </a:p>
          <a:p>
            <a:pPr marL="4572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Combined hours, rates for dual jobs - Failure to combine all hours in dual jobs or multiple sites of single employer.</a:t>
            </a:r>
          </a:p>
          <a:p>
            <a:pPr marL="4572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Extra Duty – Paying a stipend for extra duty vs. hours worked.</a:t>
            </a:r>
          </a:p>
          <a:p>
            <a:pPr marL="4572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Deduction resulting in pay less than minimum wage.</a:t>
            </a:r>
          </a:p>
          <a:p>
            <a:pPr marL="4572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Lack of timekeeping records.</a:t>
            </a:r>
          </a:p>
          <a:p>
            <a:pPr marL="457200" indent="-457200" eaLnBrk="1" fontAlgn="auto" hangingPunct="1">
              <a:spcBef>
                <a:spcPct val="0"/>
              </a:spcBef>
              <a:spcAft>
                <a:spcPts val="600"/>
              </a:spcAft>
              <a:buFont typeface="Arial" panose="020B0604020202020204" pitchFamily="34" charset="0"/>
              <a:buChar char="•"/>
              <a:defRPr/>
            </a:pPr>
            <a:r>
              <a:rPr lang="en-US" sz="2400" dirty="0">
                <a:ea typeface="ヒラギノ角ゴ Pro W3" charset="-128"/>
              </a:rPr>
              <a:t>Allowing non-exempt employees to use “Comp Time”.</a:t>
            </a:r>
          </a:p>
          <a:p>
            <a:pPr marL="749808" lvl="1" indent="-457200">
              <a:spcBef>
                <a:spcPct val="0"/>
              </a:spcBef>
              <a:spcAft>
                <a:spcPts val="600"/>
              </a:spcAft>
              <a:buFont typeface="Arial" panose="020B0604020202020204" pitchFamily="34" charset="0"/>
              <a:buChar char="•"/>
              <a:defRPr/>
            </a:pPr>
            <a:r>
              <a:rPr lang="en-US" sz="2200" dirty="0">
                <a:ea typeface="ヒラギノ角ゴ Pro W3" charset="-128"/>
              </a:rPr>
              <a:t>Practice of compensating employees with paid time off rather than paying for OT.</a:t>
            </a:r>
          </a:p>
          <a:p>
            <a:pPr marL="457200" indent="-457200">
              <a:spcBef>
                <a:spcPct val="0"/>
              </a:spcBef>
              <a:spcAft>
                <a:spcPts val="600"/>
              </a:spcAft>
              <a:buFont typeface="Arial" panose="020B0604020202020204" pitchFamily="34" charset="0"/>
              <a:buChar char="•"/>
              <a:defRPr/>
            </a:pPr>
            <a:r>
              <a:rPr lang="en-US" sz="2400" dirty="0">
                <a:ea typeface="ヒラギノ角ゴ Pro W3" charset="-128"/>
              </a:rPr>
              <a:t>Paying non-exempt employees, a salary, otherwise known as Hourly Payment Plan. </a:t>
            </a:r>
          </a:p>
        </p:txBody>
      </p:sp>
      <p:sp>
        <p:nvSpPr>
          <p:cNvPr id="7" name="Footer Placeholder 7">
            <a:extLst>
              <a:ext uri="{FF2B5EF4-FFF2-40B4-BE49-F238E27FC236}">
                <a16:creationId xmlns:a16="http://schemas.microsoft.com/office/drawing/2014/main" id="{1592DFFC-F60E-4861-B1DF-D81A40BA707B}"/>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8" name="Picture 7" descr="A picture containing logo&#10;&#10;Description automatically generated">
            <a:extLst>
              <a:ext uri="{FF2B5EF4-FFF2-40B4-BE49-F238E27FC236}">
                <a16:creationId xmlns:a16="http://schemas.microsoft.com/office/drawing/2014/main" id="{A85B46CA-31D8-4355-9DD7-26BA29D5E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4831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 TIME VS. MAKE-UP TIME</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endParaRPr lang="en-US" dirty="0"/>
          </a:p>
          <a:p>
            <a:r>
              <a:rPr lang="en-US" dirty="0"/>
              <a:t>Comp Time – Not allowed</a:t>
            </a:r>
          </a:p>
          <a:p>
            <a:endParaRPr lang="en-US" dirty="0"/>
          </a:p>
          <a:p>
            <a:r>
              <a:rPr lang="en-US" dirty="0"/>
              <a:t>Make-Up Time – best practice</a:t>
            </a:r>
          </a:p>
          <a:p>
            <a:pPr lvl="1"/>
            <a:r>
              <a:rPr lang="en-US" dirty="0"/>
              <a:t>Written request by the employee to make up time that would otherwise be lost due to a personal obligation.</a:t>
            </a:r>
          </a:p>
          <a:p>
            <a:pPr lvl="1"/>
            <a:r>
              <a:rPr lang="en-US" dirty="0"/>
              <a:t>Make-up hours worked in one day may not exceed eleven (11) or forty (40) in 1 week.</a:t>
            </a:r>
          </a:p>
          <a:p>
            <a:pPr lvl="1"/>
            <a:r>
              <a:rPr lang="en-US" dirty="0"/>
              <a:t>Taken and worked within the same week.</a:t>
            </a:r>
          </a:p>
        </p:txBody>
      </p:sp>
      <p:sp>
        <p:nvSpPr>
          <p:cNvPr id="6" name="Footer Placeholder 7">
            <a:extLst>
              <a:ext uri="{FF2B5EF4-FFF2-40B4-BE49-F238E27FC236}">
                <a16:creationId xmlns:a16="http://schemas.microsoft.com/office/drawing/2014/main" id="{AB566008-274D-4B32-84B4-9C70E957DF4A}"/>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FDCE26B3-663B-4D4B-8F62-FEF3D49C3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69" y="5636191"/>
            <a:ext cx="3533097" cy="1188719"/>
          </a:xfrm>
          <a:prstGeom prst="rect">
            <a:avLst/>
          </a:prstGeom>
        </p:spPr>
      </p:pic>
    </p:spTree>
    <p:extLst>
      <p:ext uri="{BB962C8B-B14F-4D97-AF65-F5344CB8AC3E}">
        <p14:creationId xmlns:p14="http://schemas.microsoft.com/office/powerpoint/2010/main" val="292277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NON-EXEMPT SALARY – (HOURLY PAYMENT PLAN  - HPP)</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lstStyle/>
          <a:p>
            <a:endParaRPr lang="en-US" dirty="0"/>
          </a:p>
          <a:p>
            <a:r>
              <a:rPr lang="en-US" dirty="0"/>
              <a:t>Employee is paid the same salary each pay period.  This alleviates the employee from not receiving pay during break periods when they are not working.</a:t>
            </a:r>
          </a:p>
          <a:p>
            <a:r>
              <a:rPr lang="en-US" dirty="0"/>
              <a:t>Example:  $45,000 / year 		22 pay periods		Per Pay Period Salary </a:t>
            </a:r>
            <a:r>
              <a:rPr lang="en-US" u="sng" dirty="0"/>
              <a:t>$2,045.45</a:t>
            </a:r>
          </a:p>
          <a:p>
            <a:r>
              <a:rPr lang="en-US" dirty="0"/>
              <a:t>Challenges:</a:t>
            </a:r>
          </a:p>
          <a:p>
            <a:pPr lvl="1">
              <a:buFont typeface="Arial" panose="020B0604020202020204" pitchFamily="34" charset="0"/>
              <a:buChar char="•"/>
            </a:pPr>
            <a:r>
              <a:rPr lang="en-US" sz="2000" dirty="0"/>
              <a:t>Employee does not track time therefore overtime is not being paid.</a:t>
            </a:r>
          </a:p>
          <a:p>
            <a:pPr lvl="1">
              <a:buFont typeface="Arial" panose="020B0604020202020204" pitchFamily="34" charset="0"/>
              <a:buChar char="•"/>
            </a:pPr>
            <a:r>
              <a:rPr lang="en-US" sz="2000" dirty="0"/>
              <a:t>Employee does not track time therefore meal and rest periods are not being tracked.</a:t>
            </a:r>
          </a:p>
          <a:p>
            <a:pPr lvl="1">
              <a:buFont typeface="Arial" panose="020B0604020202020204" pitchFamily="34" charset="0"/>
              <a:buChar char="•"/>
            </a:pPr>
            <a:r>
              <a:rPr lang="en-US" sz="2000" dirty="0"/>
              <a:t>Risk employee not being paid minimum wage for certain pay periods.</a:t>
            </a:r>
          </a:p>
          <a:p>
            <a:pPr lvl="2">
              <a:buFont typeface="Arial" panose="020B0604020202020204" pitchFamily="34" charset="0"/>
              <a:buChar char="•"/>
            </a:pPr>
            <a:r>
              <a:rPr lang="en-US" sz="2000" dirty="0"/>
              <a:t>Pay Cycle has 12 work-days or 96 hours but employee’s salary is less than required minimum wage amount of $1,344.00</a:t>
            </a:r>
          </a:p>
        </p:txBody>
      </p:sp>
      <p:sp>
        <p:nvSpPr>
          <p:cNvPr id="6" name="Footer Placeholder 7">
            <a:extLst>
              <a:ext uri="{FF2B5EF4-FFF2-40B4-BE49-F238E27FC236}">
                <a16:creationId xmlns:a16="http://schemas.microsoft.com/office/drawing/2014/main" id="{21EFBCB0-B736-42C1-8325-C0317B4F08D3}"/>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70D389ED-07D1-47AC-8906-E308C96ED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36191"/>
            <a:ext cx="3533097" cy="1188719"/>
          </a:xfrm>
          <a:prstGeom prst="rect">
            <a:avLst/>
          </a:prstGeom>
        </p:spPr>
      </p:pic>
    </p:spTree>
    <p:extLst>
      <p:ext uri="{BB962C8B-B14F-4D97-AF65-F5344CB8AC3E}">
        <p14:creationId xmlns:p14="http://schemas.microsoft.com/office/powerpoint/2010/main" val="41652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EXEMPT EMPLOYEES</a:t>
            </a:r>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Content Placeholder 9" descr="Teacher pointing to whiteboard">
            <a:extLst>
              <a:ext uri="{FF2B5EF4-FFF2-40B4-BE49-F238E27FC236}">
                <a16:creationId xmlns:a16="http://schemas.microsoft.com/office/drawing/2014/main" id="{D4C53FB7-F02C-4043-92C3-1038A8E1A63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49113" y="1846263"/>
            <a:ext cx="6035561" cy="4022725"/>
          </a:xfrm>
        </p:spPr>
      </p:pic>
      <p:sp>
        <p:nvSpPr>
          <p:cNvPr id="9" name="TextBox 8">
            <a:extLst>
              <a:ext uri="{FF2B5EF4-FFF2-40B4-BE49-F238E27FC236}">
                <a16:creationId xmlns:a16="http://schemas.microsoft.com/office/drawing/2014/main" id="{773C37F8-4353-4EFA-AF7E-C536BFA829A3}"/>
              </a:ext>
            </a:extLst>
          </p:cNvPr>
          <p:cNvSpPr txBox="1"/>
          <p:nvPr/>
        </p:nvSpPr>
        <p:spPr>
          <a:xfrm>
            <a:off x="4800599" y="6533034"/>
            <a:ext cx="6096000"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242852"/>
                </a:solidFill>
                <a:effectLst/>
                <a:uLnTx/>
                <a:uFillTx/>
                <a:latin typeface="Calibri" panose="020F0502020204030204"/>
                <a:ea typeface="+mn-ea"/>
                <a:cs typeface="+mn-cs"/>
              </a:rPr>
              <a:t>Delta Managed Solutions, Inc</a:t>
            </a:r>
          </a:p>
        </p:txBody>
      </p:sp>
      <p:pic>
        <p:nvPicPr>
          <p:cNvPr id="8" name="Picture 7" descr="A picture containing logo&#10;&#10;Description automatically generated">
            <a:extLst>
              <a:ext uri="{FF2B5EF4-FFF2-40B4-BE49-F238E27FC236}">
                <a16:creationId xmlns:a16="http://schemas.microsoft.com/office/drawing/2014/main" id="{152E9EBE-C4F5-413B-98DE-D0B36BF30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495" y="5575147"/>
            <a:ext cx="3533097" cy="1188719"/>
          </a:xfrm>
          <a:prstGeom prst="rect">
            <a:avLst/>
          </a:prstGeom>
        </p:spPr>
      </p:pic>
    </p:spTree>
    <p:extLst>
      <p:ext uri="{BB962C8B-B14F-4D97-AF65-F5344CB8AC3E}">
        <p14:creationId xmlns:p14="http://schemas.microsoft.com/office/powerpoint/2010/main" val="205974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CRITERIA</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r>
              <a:rPr lang="en-US" dirty="0"/>
              <a:t>1.  Salary Basis – Earns a minimum salary of two times the state minimum wage.</a:t>
            </a:r>
          </a:p>
          <a:p>
            <a:endParaRPr lang="en-US" dirty="0"/>
          </a:p>
          <a:p>
            <a:pPr marL="201168" lvl="1" indent="0" algn="ctr">
              <a:buNone/>
            </a:pPr>
            <a:r>
              <a:rPr lang="en-US" b="1" dirty="0"/>
              <a:t>$58,240.00/year or $4,853.33/month</a:t>
            </a:r>
          </a:p>
          <a:p>
            <a:pPr marL="201168" lvl="1" indent="0" algn="ctr">
              <a:buNone/>
            </a:pPr>
            <a:r>
              <a:rPr lang="en-US" dirty="0"/>
              <a:t>$14 x 2 = $28 x 2,080 hours</a:t>
            </a:r>
          </a:p>
          <a:p>
            <a:pPr marL="201168" lvl="1" indent="0" algn="ctr">
              <a:buNone/>
            </a:pPr>
            <a:endParaRPr lang="en-US" dirty="0"/>
          </a:p>
          <a:p>
            <a:pPr marL="201168" lvl="1" indent="0" algn="ctr">
              <a:buNone/>
            </a:pPr>
            <a:r>
              <a:rPr lang="en-US" sz="2000" dirty="0"/>
              <a:t>As of January 1, 2022</a:t>
            </a:r>
          </a:p>
          <a:p>
            <a:pPr marL="201168" lvl="1" indent="0" algn="ctr">
              <a:buNone/>
            </a:pPr>
            <a:r>
              <a:rPr lang="en-US" b="1" dirty="0"/>
              <a:t>$62,400.00 or $5,200/month</a:t>
            </a:r>
          </a:p>
          <a:p>
            <a:pPr marL="201168" lvl="1" indent="0" algn="ctr">
              <a:buNone/>
            </a:pPr>
            <a:r>
              <a:rPr lang="en-US" dirty="0"/>
              <a:t>$15 x 2 = $30 x 2,080 hours</a:t>
            </a:r>
          </a:p>
          <a:p>
            <a:r>
              <a:rPr lang="en-US" dirty="0"/>
              <a:t>2.  Primarily engaged in exempt work.</a:t>
            </a:r>
          </a:p>
          <a:p>
            <a:pPr algn="ctr"/>
            <a:r>
              <a:rPr lang="en-US" dirty="0"/>
              <a:t>More than ½ of the employee’s work time is spent engaged in exempt work.</a:t>
            </a:r>
          </a:p>
          <a:p>
            <a:endParaRPr lang="en-US" dirty="0"/>
          </a:p>
          <a:p>
            <a:endParaRPr lang="en-US" dirty="0"/>
          </a:p>
        </p:txBody>
      </p:sp>
      <p:sp>
        <p:nvSpPr>
          <p:cNvPr id="6" name="Footer Placeholder 7">
            <a:extLst>
              <a:ext uri="{FF2B5EF4-FFF2-40B4-BE49-F238E27FC236}">
                <a16:creationId xmlns:a16="http://schemas.microsoft.com/office/drawing/2014/main" id="{E3795F94-F9CC-416D-98B2-3AAF8904CCA6}"/>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7F918E83-CF9C-494A-943F-630EAAE17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219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JOB DESCRIPTION</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lstStyle/>
          <a:p>
            <a:endParaRPr lang="en-US" dirty="0"/>
          </a:p>
          <a:p>
            <a:pPr>
              <a:buFont typeface="Arial" panose="020B0604020202020204" pitchFamily="34" charset="0"/>
              <a:buChar char="•"/>
            </a:pPr>
            <a:r>
              <a:rPr lang="en-US" dirty="0"/>
              <a:t>Present employee with job description upon hire and review it together.</a:t>
            </a:r>
          </a:p>
          <a:p>
            <a:pPr>
              <a:buFont typeface="Arial" panose="020B0604020202020204" pitchFamily="34" charset="0"/>
              <a:buChar char="•"/>
            </a:pPr>
            <a:r>
              <a:rPr lang="en-US" dirty="0"/>
              <a:t>Signed by both parties.</a:t>
            </a:r>
          </a:p>
          <a:p>
            <a:pPr>
              <a:buFont typeface="Arial" panose="020B0604020202020204" pitchFamily="34" charset="0"/>
              <a:buChar char="•"/>
            </a:pPr>
            <a:r>
              <a:rPr lang="en-US" dirty="0"/>
              <a:t>Kept on file.</a:t>
            </a:r>
          </a:p>
          <a:p>
            <a:pPr>
              <a:buFont typeface="Arial" panose="020B0604020202020204" pitchFamily="34" charset="0"/>
              <a:buChar char="•"/>
            </a:pPr>
            <a:r>
              <a:rPr lang="en-US" dirty="0"/>
              <a:t>Up-to-date and reviewed on a regular basis by both employee and supervisor.</a:t>
            </a:r>
          </a:p>
          <a:p>
            <a:pPr>
              <a:buFont typeface="Arial" panose="020B0604020202020204" pitchFamily="34" charset="0"/>
              <a:buChar char="•"/>
            </a:pPr>
            <a:r>
              <a:rPr lang="en-US" dirty="0"/>
              <a:t>Employee’s actual duties and time spent on exempt duties match the job description.</a:t>
            </a:r>
          </a:p>
          <a:p>
            <a:pPr>
              <a:buFont typeface="Arial" panose="020B0604020202020204" pitchFamily="34" charset="0"/>
              <a:buChar char="•"/>
            </a:pPr>
            <a:r>
              <a:rPr lang="en-US" dirty="0"/>
              <a:t>Be careful of having two employees performing the same duties but different classifications.</a:t>
            </a:r>
          </a:p>
          <a:p>
            <a:pPr>
              <a:buFont typeface="Arial" panose="020B0604020202020204" pitchFamily="34" charset="0"/>
              <a:buChar char="•"/>
            </a:pPr>
            <a:r>
              <a:rPr lang="en-US" dirty="0"/>
              <a:t>The title of the position does not determine exempt status.</a:t>
            </a:r>
          </a:p>
          <a:p>
            <a:endParaRPr lang="en-US" dirty="0"/>
          </a:p>
        </p:txBody>
      </p:sp>
      <p:sp>
        <p:nvSpPr>
          <p:cNvPr id="6" name="Footer Placeholder 7">
            <a:extLst>
              <a:ext uri="{FF2B5EF4-FFF2-40B4-BE49-F238E27FC236}">
                <a16:creationId xmlns:a16="http://schemas.microsoft.com/office/drawing/2014/main" id="{ED2662C3-B65E-4FAC-BFCC-F16493631857}"/>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12BC984F-139D-4F14-B2CC-D8C14B35A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6358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EXECUTIVE / MANAGERIAL EXEMPTION DUTIES</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lnSpcReduction="10000"/>
          </a:bodyPr>
          <a:lstStyle/>
          <a:p>
            <a:pPr marL="0" indent="0">
              <a:buNone/>
            </a:pPr>
            <a:r>
              <a:rPr lang="en-US" dirty="0"/>
              <a:t>Must meet all criteria:</a:t>
            </a:r>
          </a:p>
          <a:p>
            <a:pPr lvl="1">
              <a:buFont typeface="Arial" panose="020B0604020202020204" pitchFamily="34" charset="0"/>
              <a:buChar char="•"/>
            </a:pPr>
            <a:r>
              <a:rPr lang="en-US" sz="2000" dirty="0"/>
              <a:t>Duties involve management of the organization, customarily recognized department, or subdivision.</a:t>
            </a:r>
          </a:p>
          <a:p>
            <a:pPr lvl="1">
              <a:buFont typeface="Arial" panose="020B0604020202020204" pitchFamily="34" charset="0"/>
              <a:buChar char="•"/>
            </a:pPr>
            <a:r>
              <a:rPr lang="en-US" sz="2000" dirty="0"/>
              <a:t>Customarily and regularly directs the work of two or more employees.</a:t>
            </a:r>
          </a:p>
          <a:p>
            <a:pPr lvl="3">
              <a:buFont typeface="Arial" panose="020B0604020202020204" pitchFamily="34" charset="0"/>
              <a:buChar char="•"/>
            </a:pPr>
            <a:r>
              <a:rPr lang="en-US" sz="2000" dirty="0"/>
              <a:t>Maybe a challenge when the number is low because it must be 50 percent of the time.</a:t>
            </a:r>
          </a:p>
          <a:p>
            <a:pPr lvl="1">
              <a:buFont typeface="Arial" panose="020B0604020202020204" pitchFamily="34" charset="0"/>
              <a:buChar char="•"/>
            </a:pPr>
            <a:r>
              <a:rPr lang="en-US" sz="2000" dirty="0"/>
              <a:t>Has authority to hire and fire employees or make recommendations to hire and fire.</a:t>
            </a:r>
          </a:p>
          <a:p>
            <a:pPr lvl="1">
              <a:buFont typeface="Arial" panose="020B0604020202020204" pitchFamily="34" charset="0"/>
              <a:buChar char="•"/>
            </a:pPr>
            <a:r>
              <a:rPr lang="en-US" sz="2000" dirty="0"/>
              <a:t>Customarily and regularly exercises discretion and independent judgement.</a:t>
            </a:r>
          </a:p>
          <a:p>
            <a:pPr lvl="3">
              <a:buFont typeface="Arial" panose="020B0604020202020204" pitchFamily="34" charset="0"/>
              <a:buChar char="•"/>
            </a:pPr>
            <a:r>
              <a:rPr lang="en-US" sz="2000" dirty="0"/>
              <a:t>Think of this as a decision as it relates to the operations of the organization, and not simply the decision of how to do a task.</a:t>
            </a:r>
          </a:p>
          <a:p>
            <a:pPr lvl="1">
              <a:buFont typeface="Arial" panose="020B0604020202020204" pitchFamily="34" charset="0"/>
              <a:buChar char="•"/>
            </a:pPr>
            <a:r>
              <a:rPr lang="en-US" sz="2000" dirty="0"/>
              <a:t>Primarily engaged in exempt duties.</a:t>
            </a:r>
          </a:p>
          <a:p>
            <a:pPr lvl="3">
              <a:buFont typeface="Arial" panose="020B0604020202020204" pitchFamily="34" charset="0"/>
              <a:buChar char="•"/>
            </a:pPr>
            <a:r>
              <a:rPr lang="en-US" sz="2000" dirty="0"/>
              <a:t>50 percent of the time.</a:t>
            </a:r>
          </a:p>
          <a:p>
            <a:pPr lvl="1">
              <a:buFont typeface="Arial" panose="020B0604020202020204" pitchFamily="34" charset="0"/>
              <a:buChar char="•"/>
            </a:pPr>
            <a:r>
              <a:rPr lang="en-US" sz="2000" dirty="0"/>
              <a:t>Is paid a salary that meets the minimum salary requirement.</a:t>
            </a:r>
          </a:p>
          <a:p>
            <a:pPr lvl="2">
              <a:buFont typeface="Arial" panose="020B0604020202020204" pitchFamily="34" charset="0"/>
              <a:buChar char="•"/>
            </a:pPr>
            <a:endParaRPr lang="en-US" dirty="0"/>
          </a:p>
          <a:p>
            <a:endParaRPr lang="en-US" dirty="0"/>
          </a:p>
        </p:txBody>
      </p:sp>
      <p:sp>
        <p:nvSpPr>
          <p:cNvPr id="6" name="Footer Placeholder 7">
            <a:extLst>
              <a:ext uri="{FF2B5EF4-FFF2-40B4-BE49-F238E27FC236}">
                <a16:creationId xmlns:a16="http://schemas.microsoft.com/office/drawing/2014/main" id="{B658848A-5701-494C-BEB2-3401DD6174F9}"/>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71F8FA5D-7AE8-4162-A709-5634D2EF97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33" y="5636191"/>
            <a:ext cx="3533097" cy="1188719"/>
          </a:xfrm>
          <a:prstGeom prst="rect">
            <a:avLst/>
          </a:prstGeom>
        </p:spPr>
      </p:pic>
    </p:spTree>
    <p:extLst>
      <p:ext uri="{BB962C8B-B14F-4D97-AF65-F5344CB8AC3E}">
        <p14:creationId xmlns:p14="http://schemas.microsoft.com/office/powerpoint/2010/main" val="6224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ADMINISTRATIVE EXEMPTION</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fontScale="85000" lnSpcReduction="10000"/>
          </a:bodyPr>
          <a:lstStyle/>
          <a:p>
            <a:pPr marL="0" indent="0">
              <a:buNone/>
            </a:pPr>
            <a:r>
              <a:rPr lang="en-US" sz="2400" dirty="0"/>
              <a:t>Must meet all requirements:</a:t>
            </a:r>
          </a:p>
          <a:p>
            <a:pPr lvl="1">
              <a:buFont typeface="Arial" panose="020B0604020202020204" pitchFamily="34" charset="0"/>
              <a:buChar char="•"/>
            </a:pPr>
            <a:r>
              <a:rPr lang="en-US" sz="2400" dirty="0"/>
              <a:t>Duties and responsibilities include office or non-manual work directly related to your management policies or general business operations or those of your clients.</a:t>
            </a:r>
          </a:p>
          <a:p>
            <a:pPr lvl="1">
              <a:buFont typeface="Arial" panose="020B0604020202020204" pitchFamily="34" charset="0"/>
              <a:buChar char="•"/>
            </a:pPr>
            <a:r>
              <a:rPr lang="en-US" sz="2400" dirty="0"/>
              <a:t>Must customarily and regularly exercise discretion and independent judgment with respect to matters of significance.</a:t>
            </a:r>
          </a:p>
          <a:p>
            <a:pPr lvl="1">
              <a:buFont typeface="Arial" panose="020B0604020202020204" pitchFamily="34" charset="0"/>
              <a:buChar char="•"/>
            </a:pPr>
            <a:r>
              <a:rPr lang="en-US" sz="2400" dirty="0"/>
              <a:t>Perform work directly related to assisting with the running or servicing of the business.</a:t>
            </a:r>
          </a:p>
          <a:p>
            <a:pPr lvl="3">
              <a:buFont typeface="Arial" panose="020B0604020202020204" pitchFamily="34" charset="0"/>
              <a:buChar char="•"/>
            </a:pPr>
            <a:r>
              <a:rPr lang="en-US" sz="2400" dirty="0"/>
              <a:t>Advising management, planning, negotiating, representing organization, finance, accounting, budgeting, safety and health, personnel management, employee benefits.</a:t>
            </a:r>
          </a:p>
          <a:p>
            <a:pPr lvl="1">
              <a:buFont typeface="Arial" panose="020B0604020202020204" pitchFamily="34" charset="0"/>
              <a:buChar char="•"/>
            </a:pPr>
            <a:r>
              <a:rPr lang="en-US" sz="2400" dirty="0"/>
              <a:t>Primarily engaged in exempt duties.</a:t>
            </a:r>
          </a:p>
          <a:p>
            <a:pPr lvl="2">
              <a:buFont typeface="Arial" panose="020B0604020202020204" pitchFamily="34" charset="0"/>
              <a:buChar char="•"/>
            </a:pPr>
            <a:r>
              <a:rPr lang="en-US" sz="2400" dirty="0"/>
              <a:t>50 percent of the time.</a:t>
            </a:r>
          </a:p>
          <a:p>
            <a:pPr lvl="1">
              <a:buFont typeface="Arial" panose="020B0604020202020204" pitchFamily="34" charset="0"/>
              <a:buChar char="•"/>
            </a:pPr>
            <a:r>
              <a:rPr lang="en-US" sz="2400" dirty="0"/>
              <a:t>Is paid a salary that meets the minimum salary requirement.</a:t>
            </a:r>
          </a:p>
          <a:p>
            <a:r>
              <a:rPr lang="en-US" dirty="0"/>
              <a:t> </a:t>
            </a:r>
          </a:p>
        </p:txBody>
      </p:sp>
      <p:sp>
        <p:nvSpPr>
          <p:cNvPr id="6" name="Footer Placeholder 7">
            <a:extLst>
              <a:ext uri="{FF2B5EF4-FFF2-40B4-BE49-F238E27FC236}">
                <a16:creationId xmlns:a16="http://schemas.microsoft.com/office/drawing/2014/main" id="{3A50A6E0-7376-43EC-8C82-CC20365FF796}"/>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0DC87D8B-A93A-497D-97F3-82A8297B3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25" y="5636191"/>
            <a:ext cx="3533097" cy="1188719"/>
          </a:xfrm>
          <a:prstGeom prst="rect">
            <a:avLst/>
          </a:prstGeom>
        </p:spPr>
      </p:pic>
    </p:spTree>
    <p:extLst>
      <p:ext uri="{BB962C8B-B14F-4D97-AF65-F5344CB8AC3E}">
        <p14:creationId xmlns:p14="http://schemas.microsoft.com/office/powerpoint/2010/main" val="74621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8F-49A4-4A4F-8FB6-7458E866A4D6}"/>
              </a:ext>
            </a:extLst>
          </p:cNvPr>
          <p:cNvSpPr>
            <a:spLocks noGrp="1"/>
          </p:cNvSpPr>
          <p:nvPr>
            <p:ph type="title"/>
          </p:nvPr>
        </p:nvSpPr>
        <p:spPr/>
        <p:txBody>
          <a:bodyPr/>
          <a:lstStyle/>
          <a:p>
            <a:r>
              <a:rPr lang="en-US" dirty="0"/>
              <a:t>Conference Announcements</a:t>
            </a:r>
          </a:p>
        </p:txBody>
      </p:sp>
      <p:sp>
        <p:nvSpPr>
          <p:cNvPr id="3" name="Content Placeholder 2">
            <a:extLst>
              <a:ext uri="{FF2B5EF4-FFF2-40B4-BE49-F238E27FC236}">
                <a16:creationId xmlns:a16="http://schemas.microsoft.com/office/drawing/2014/main" id="{4809730D-1D0F-44B9-90ED-FB80E232B72D}"/>
              </a:ext>
            </a:extLst>
          </p:cNvPr>
          <p:cNvSpPr>
            <a:spLocks noGrp="1"/>
          </p:cNvSpPr>
          <p:nvPr>
            <p:ph idx="1"/>
          </p:nvPr>
        </p:nvSpPr>
        <p:spPr>
          <a:xfrm>
            <a:off x="461682" y="1739153"/>
            <a:ext cx="4980113" cy="4115237"/>
          </a:xfrm>
        </p:spPr>
        <p:txBody>
          <a:bodyPr>
            <a:noAutofit/>
          </a:bodyPr>
          <a:lstStyle/>
          <a:p>
            <a:pPr marL="452438" lvl="2" indent="-285750">
              <a:lnSpc>
                <a:spcPct val="100000"/>
              </a:lnSpc>
              <a:spcBef>
                <a:spcPts val="1200"/>
              </a:spcBef>
            </a:pPr>
            <a:r>
              <a:rPr lang="en-US" sz="1800" b="1" dirty="0"/>
              <a:t>Are you where you should be?</a:t>
            </a:r>
          </a:p>
          <a:p>
            <a:pPr marL="452438" lvl="2" indent="-285750">
              <a:lnSpc>
                <a:spcPct val="100000"/>
              </a:lnSpc>
              <a:spcBef>
                <a:spcPts val="1200"/>
              </a:spcBef>
            </a:pPr>
            <a:r>
              <a:rPr lang="en-US" sz="1800" b="1" dirty="0"/>
              <a:t>Session materials information</a:t>
            </a:r>
          </a:p>
          <a:p>
            <a:pPr marL="452438" lvl="2" indent="-285750">
              <a:lnSpc>
                <a:spcPct val="100000"/>
              </a:lnSpc>
              <a:spcBef>
                <a:spcPts val="1200"/>
              </a:spcBef>
            </a:pPr>
            <a:r>
              <a:rPr lang="en-US" sz="1800" b="1" dirty="0"/>
              <a:t>Moderator Intro</a:t>
            </a:r>
          </a:p>
          <a:p>
            <a:pPr marL="452438" lvl="2" indent="-285750">
              <a:lnSpc>
                <a:spcPct val="100000"/>
              </a:lnSpc>
              <a:spcBef>
                <a:spcPts val="1200"/>
              </a:spcBef>
            </a:pPr>
            <a:r>
              <a:rPr lang="en-US" sz="1800" b="1" dirty="0"/>
              <a:t>Please follow Code of Conduct</a:t>
            </a:r>
          </a:p>
          <a:p>
            <a:pPr marL="909638" lvl="3" indent="-285750">
              <a:lnSpc>
                <a:spcPct val="100000"/>
              </a:lnSpc>
              <a:spcBef>
                <a:spcPts val="1200"/>
              </a:spcBef>
            </a:pPr>
            <a:r>
              <a:rPr lang="en-US" sz="1600" b="1" dirty="0"/>
              <a:t>Wear a mask at all times except when actively eating, drinking, or presenting</a:t>
            </a:r>
          </a:p>
          <a:p>
            <a:pPr marL="452438" lvl="2" indent="-285750">
              <a:lnSpc>
                <a:spcPct val="100000"/>
              </a:lnSpc>
              <a:spcBef>
                <a:spcPts val="1200"/>
              </a:spcBef>
            </a:pPr>
            <a:r>
              <a:rPr lang="en-US" sz="1800" b="1" dirty="0"/>
              <a:t>Logistics Reminders</a:t>
            </a:r>
          </a:p>
          <a:p>
            <a:pPr marL="452438" lvl="2" indent="-285750">
              <a:lnSpc>
                <a:spcPct val="100000"/>
              </a:lnSpc>
              <a:spcBef>
                <a:spcPts val="1200"/>
              </a:spcBef>
            </a:pPr>
            <a:r>
              <a:rPr lang="en-US" sz="1800" b="1" dirty="0"/>
              <a:t>Qualifies for any Professional Development credit/certification</a:t>
            </a:r>
          </a:p>
          <a:p>
            <a:pPr marL="452438" lvl="2" indent="-285750">
              <a:lnSpc>
                <a:spcPct val="100000"/>
              </a:lnSpc>
              <a:spcBef>
                <a:spcPts val="1200"/>
              </a:spcBef>
            </a:pPr>
            <a:r>
              <a:rPr lang="en-US" sz="1800" b="1" dirty="0"/>
              <a:t>How to ask post-event follow-up questions</a:t>
            </a:r>
          </a:p>
          <a:p>
            <a:pPr marL="452438" lvl="2" indent="-285750">
              <a:lnSpc>
                <a:spcPct val="100000"/>
              </a:lnSpc>
              <a:spcBef>
                <a:spcPts val="1200"/>
              </a:spcBef>
            </a:pPr>
            <a:r>
              <a:rPr lang="en-US" sz="1800" b="1" dirty="0"/>
              <a:t>Evaluations</a:t>
            </a:r>
            <a:endParaRPr lang="en-US" dirty="0"/>
          </a:p>
        </p:txBody>
      </p:sp>
      <p:sp>
        <p:nvSpPr>
          <p:cNvPr id="7" name="Content Placeholder 2">
            <a:extLst>
              <a:ext uri="{FF2B5EF4-FFF2-40B4-BE49-F238E27FC236}">
                <a16:creationId xmlns:a16="http://schemas.microsoft.com/office/drawing/2014/main" id="{025646C7-F25F-452C-A0CB-FE8EBF316C7F}"/>
              </a:ext>
            </a:extLst>
          </p:cNvPr>
          <p:cNvSpPr txBox="1">
            <a:spLocks/>
          </p:cNvSpPr>
          <p:nvPr/>
        </p:nvSpPr>
        <p:spPr>
          <a:xfrm>
            <a:off x="6651154" y="1739153"/>
            <a:ext cx="4980113" cy="4115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marR="0" lvl="2"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prstClr val="black"/>
                </a:solidFill>
                <a:effectLst/>
                <a:uLnTx/>
                <a:uFillTx/>
                <a:latin typeface="Arial" panose="020B0604020202020204"/>
                <a:ea typeface="+mn-ea"/>
                <a:cs typeface="+mn-cs"/>
              </a:rPr>
              <a:t>Wifi</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 password is </a:t>
            </a:r>
            <a:r>
              <a:rPr kumimoji="0" lang="en-US" sz="1800" b="1" i="0" u="none" strike="noStrike" kern="1200" cap="none" spc="0" normalizeH="0" baseline="0" noProof="0" dirty="0">
                <a:ln>
                  <a:noFill/>
                </a:ln>
                <a:solidFill>
                  <a:srgbClr val="75A43B"/>
                </a:solidFill>
                <a:effectLst/>
                <a:uLnTx/>
                <a:uFillTx/>
                <a:latin typeface="Arial" panose="020B0604020202020204"/>
                <a:ea typeface="+mn-ea"/>
                <a:cs typeface="+mn-cs"/>
              </a:rPr>
              <a:t>greenapple2021</a:t>
            </a:r>
          </a:p>
          <a:p>
            <a:pPr marL="452438" marR="0" lvl="2"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Social media</a:t>
            </a:r>
          </a:p>
          <a:p>
            <a:pPr marL="909638" marR="0" lvl="4"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#CharterLeadership2021 and #IAmACharterLeader</a:t>
            </a:r>
          </a:p>
          <a:p>
            <a:pPr marL="909638" marR="0" lvl="4"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Be sure to follow and tag CSDC!</a:t>
            </a:r>
          </a:p>
        </p:txBody>
      </p:sp>
      <p:sp>
        <p:nvSpPr>
          <p:cNvPr id="8" name="Slide Number Placeholder 3">
            <a:extLst>
              <a:ext uri="{FF2B5EF4-FFF2-40B4-BE49-F238E27FC236}">
                <a16:creationId xmlns:a16="http://schemas.microsoft.com/office/drawing/2014/main" id="{1B1849E7-24FB-410D-A046-77AF09D0C1BF}"/>
              </a:ext>
            </a:extLst>
          </p:cNvPr>
          <p:cNvSpPr>
            <a:spLocks noGrp="1"/>
          </p:cNvSpPr>
          <p:nvPr>
            <p:ph type="sldNum" sz="quarter" idx="4"/>
          </p:nvPr>
        </p:nvSpPr>
        <p:spPr>
          <a:xfrm>
            <a:off x="8018884" y="6368178"/>
            <a:ext cx="89319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EDF5E-B7C8-4DB4-94BF-D0FB3BDC925E}" type="slidenum">
              <a:rPr kumimoji="0" lang="en-US" sz="1200" b="0" i="0" u="none" strike="noStrike" kern="1200" cap="none" spc="0" normalizeH="0" baseline="0" noProof="0" smtClean="0">
                <a:ln>
                  <a:noFill/>
                </a:ln>
                <a:solidFill>
                  <a:prstClr val="white"/>
                </a:solidFill>
                <a:effectLst/>
                <a:uLnTx/>
                <a:uFillTx/>
                <a:latin typeface="Tisa Sans Pro" panose="020B05040202010201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Tisa Sans Pro" panose="020B0504020201020104" pitchFamily="34" charset="0"/>
              <a:ea typeface="+mn-ea"/>
              <a:cs typeface="+mn-cs"/>
            </a:endParaRPr>
          </a:p>
        </p:txBody>
      </p:sp>
      <p:pic>
        <p:nvPicPr>
          <p:cNvPr id="6" name="Picture 5" descr="Logo&#10;&#10;Description automatically generated">
            <a:extLst>
              <a:ext uri="{FF2B5EF4-FFF2-40B4-BE49-F238E27FC236}">
                <a16:creationId xmlns:a16="http://schemas.microsoft.com/office/drawing/2014/main" id="{DBE8DFA5-B776-493B-A72A-D7C7091DA2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294"/>
          <a:stretch/>
        </p:blipFill>
        <p:spPr>
          <a:xfrm>
            <a:off x="9849590" y="164592"/>
            <a:ext cx="2230641" cy="1188720"/>
          </a:xfrm>
          <a:prstGeom prst="rect">
            <a:avLst/>
          </a:prstGeom>
        </p:spPr>
      </p:pic>
    </p:spTree>
    <p:extLst>
      <p:ext uri="{BB962C8B-B14F-4D97-AF65-F5344CB8AC3E}">
        <p14:creationId xmlns:p14="http://schemas.microsoft.com/office/powerpoint/2010/main" val="4421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PROFESSIONAL EXEMPTION</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lnSpcReduction="10000"/>
          </a:bodyPr>
          <a:lstStyle/>
          <a:p>
            <a:r>
              <a:rPr lang="en-US" sz="2200" dirty="0"/>
              <a:t>Three Categories:</a:t>
            </a:r>
          </a:p>
          <a:p>
            <a:pPr lvl="1">
              <a:buFont typeface="Arial" panose="020B0604020202020204" pitchFamily="34" charset="0"/>
              <a:buChar char="•"/>
            </a:pPr>
            <a:r>
              <a:rPr lang="en-US" sz="2200" dirty="0"/>
              <a:t>Licensed</a:t>
            </a:r>
          </a:p>
          <a:p>
            <a:pPr lvl="3">
              <a:buFont typeface="Arial" panose="020B0604020202020204" pitchFamily="34" charset="0"/>
              <a:buChar char="•"/>
            </a:pPr>
            <a:r>
              <a:rPr lang="en-US" sz="2200" dirty="0"/>
              <a:t>Licensed or certified by State of California and primarily engaged in the practice of law, architecture, medicine, dentistry, optometry, teaching, accounting or engineering.</a:t>
            </a:r>
          </a:p>
          <a:p>
            <a:pPr lvl="1">
              <a:buFont typeface="Arial" panose="020B0604020202020204" pitchFamily="34" charset="0"/>
              <a:buChar char="•"/>
            </a:pPr>
            <a:r>
              <a:rPr lang="en-US" sz="2200" dirty="0"/>
              <a:t>Learned</a:t>
            </a:r>
          </a:p>
          <a:p>
            <a:pPr lvl="3">
              <a:buFont typeface="Arial" panose="020B0604020202020204" pitchFamily="34" charset="0"/>
              <a:buChar char="•"/>
            </a:pPr>
            <a:r>
              <a:rPr lang="en-US" sz="2200" dirty="0"/>
              <a:t>Primarily engaged in an occupation recognized as a learned profession through prolonged courses of intellectual instruction or study.</a:t>
            </a:r>
          </a:p>
          <a:p>
            <a:pPr lvl="3">
              <a:buFont typeface="Arial" panose="020B0604020202020204" pitchFamily="34" charset="0"/>
              <a:buChar char="•"/>
            </a:pPr>
            <a:r>
              <a:rPr lang="en-US" sz="2200" dirty="0"/>
              <a:t>Different than customarily acquired general academic education or apprenticeship.</a:t>
            </a:r>
          </a:p>
          <a:p>
            <a:pPr lvl="1">
              <a:buFont typeface="Arial" panose="020B0604020202020204" pitchFamily="34" charset="0"/>
              <a:buChar char="•"/>
            </a:pPr>
            <a:r>
              <a:rPr lang="en-US" sz="2200" dirty="0"/>
              <a:t>Artistic</a:t>
            </a:r>
          </a:p>
          <a:p>
            <a:pPr lvl="3">
              <a:buFont typeface="Arial" panose="020B0604020202020204" pitchFamily="34" charset="0"/>
              <a:buChar char="•"/>
            </a:pPr>
            <a:r>
              <a:rPr lang="en-US" sz="2200" dirty="0"/>
              <a:t>Creative in character in a recognized field of artistic endeavor.</a:t>
            </a:r>
          </a:p>
          <a:p>
            <a:pPr marL="566928" lvl="3" indent="0">
              <a:buNone/>
            </a:pPr>
            <a:endParaRPr lang="en-US" sz="2000" dirty="0"/>
          </a:p>
          <a:p>
            <a:pPr lvl="3">
              <a:buFont typeface="Arial" panose="020B0604020202020204" pitchFamily="34" charset="0"/>
              <a:buChar char="•"/>
            </a:pPr>
            <a:endParaRPr lang="en-US" sz="2000" dirty="0"/>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B86E1A74-815B-489E-9582-04117CA4F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32110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PROFESSIONAL EXEMPTION – CONT.</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pPr lvl="1">
              <a:buFont typeface="Arial" panose="020B0604020202020204" pitchFamily="34" charset="0"/>
              <a:buChar char="•"/>
            </a:pPr>
            <a:r>
              <a:rPr lang="en-US" sz="2200" dirty="0"/>
              <a:t>Employee must customarily and regularly exercise discretion and independent judgment. </a:t>
            </a:r>
          </a:p>
          <a:p>
            <a:pPr lvl="1">
              <a:buFont typeface="Arial" panose="020B0604020202020204" pitchFamily="34" charset="0"/>
              <a:buChar char="•"/>
            </a:pPr>
            <a:r>
              <a:rPr lang="en-US" sz="2200" dirty="0"/>
              <a:t>Primarily engaged in exempt duties.</a:t>
            </a:r>
          </a:p>
          <a:p>
            <a:pPr lvl="3">
              <a:buFont typeface="Arial" panose="020B0604020202020204" pitchFamily="34" charset="0"/>
              <a:buChar char="•"/>
            </a:pPr>
            <a:r>
              <a:rPr lang="en-US" sz="2200" dirty="0"/>
              <a:t>50 percent of the time.</a:t>
            </a:r>
          </a:p>
          <a:p>
            <a:pPr lvl="1">
              <a:buFont typeface="Arial" panose="020B0604020202020204" pitchFamily="34" charset="0"/>
              <a:buChar char="•"/>
            </a:pPr>
            <a:r>
              <a:rPr lang="en-US" sz="2200" dirty="0"/>
              <a:t>Is paid a salary that meets the minimum salary requirement.</a:t>
            </a:r>
          </a:p>
          <a:p>
            <a:pPr marL="566928" lvl="3" indent="0">
              <a:buNone/>
            </a:pPr>
            <a:endParaRPr lang="en-US" sz="2000" dirty="0"/>
          </a:p>
          <a:p>
            <a:pPr lvl="3">
              <a:buFont typeface="Arial" panose="020B0604020202020204" pitchFamily="34" charset="0"/>
              <a:buChar char="•"/>
            </a:pPr>
            <a:endParaRPr lang="en-US" sz="2000" dirty="0"/>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5662FE15-0198-4434-863A-D49E3EDAD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376838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COMPUTER-RELATED OCCUPATIONS</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pPr>
              <a:buFont typeface="Arial" panose="020B0604020202020204" pitchFamily="34" charset="0"/>
              <a:buChar char="•"/>
            </a:pPr>
            <a:r>
              <a:rPr lang="en-US" sz="2400" dirty="0"/>
              <a:t>Primarily engaged in work that is intellectual or creative.</a:t>
            </a:r>
          </a:p>
          <a:p>
            <a:pPr>
              <a:buFont typeface="Arial" panose="020B0604020202020204" pitchFamily="34" charset="0"/>
              <a:buChar char="•"/>
            </a:pPr>
            <a:r>
              <a:rPr lang="en-US" sz="2400" dirty="0"/>
              <a:t>Specific job requirements and limited to those in the software field with specific job duties.</a:t>
            </a:r>
          </a:p>
          <a:p>
            <a:pPr>
              <a:buFont typeface="Arial" panose="020B0604020202020204" pitchFamily="34" charset="0"/>
              <a:buChar char="•"/>
            </a:pPr>
            <a:r>
              <a:rPr lang="en-US" sz="2400" dirty="0"/>
              <a:t>Employee is highly skilled and proficient in the theoretical and practical application of highly specialized information to computer systems analysis, programming and software engineering.</a:t>
            </a:r>
          </a:p>
          <a:p>
            <a:pPr>
              <a:buFont typeface="Arial" panose="020B0604020202020204" pitchFamily="34" charset="0"/>
              <a:buChar char="•"/>
            </a:pPr>
            <a:r>
              <a:rPr lang="en-US" sz="2400" dirty="0"/>
              <a:t>Can be paid hourly or salary but must meet the specified wage requirement.  </a:t>
            </a:r>
          </a:p>
          <a:p>
            <a:pPr lvl="1">
              <a:buFont typeface="Arial" panose="020B0604020202020204" pitchFamily="34" charset="0"/>
              <a:buChar char="•"/>
            </a:pPr>
            <a:r>
              <a:rPr lang="en-US" sz="2400" dirty="0"/>
              <a:t>As of January 1, 2021 requirement can be $47.48 per hour or a salary of at least $8,242.32 per month ($98,907.70 annually). </a:t>
            </a:r>
          </a:p>
        </p:txBody>
      </p:sp>
      <p:sp>
        <p:nvSpPr>
          <p:cNvPr id="7" name="Footer Placeholder 7">
            <a:extLst>
              <a:ext uri="{FF2B5EF4-FFF2-40B4-BE49-F238E27FC236}">
                <a16:creationId xmlns:a16="http://schemas.microsoft.com/office/drawing/2014/main" id="{9B690F03-3898-478C-95ED-3B61EF2F8BB2}"/>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501AA89F-AE3B-48E2-B0B4-909829F8E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298389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COMMON VIOLATIONS</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lstStyle/>
          <a:p>
            <a:pPr>
              <a:buFont typeface="Arial" panose="020B0604020202020204" pitchFamily="34" charset="0"/>
              <a:buChar char="•"/>
            </a:pPr>
            <a:r>
              <a:rPr lang="en-US" dirty="0"/>
              <a:t>Misclassifying a salary employee as exempt</a:t>
            </a:r>
          </a:p>
          <a:p>
            <a:pPr>
              <a:buFont typeface="Arial" panose="020B0604020202020204" pitchFamily="34" charset="0"/>
              <a:buChar char="•"/>
            </a:pPr>
            <a:r>
              <a:rPr lang="en-US" dirty="0"/>
              <a:t>Paying a stipend for extra duty</a:t>
            </a:r>
          </a:p>
          <a:p>
            <a:pPr>
              <a:buFont typeface="Arial" panose="020B0604020202020204" pitchFamily="34" charset="0"/>
              <a:buChar char="•"/>
            </a:pPr>
            <a:r>
              <a:rPr lang="en-US" dirty="0"/>
              <a:t>Paying exempt employees “extra-duty” with an hourly rate</a:t>
            </a:r>
          </a:p>
          <a:p>
            <a:pPr>
              <a:buFont typeface="Arial" panose="020B0604020202020204" pitchFamily="34" charset="0"/>
              <a:buChar char="•"/>
            </a:pPr>
            <a:r>
              <a:rPr lang="en-US" dirty="0"/>
              <a:t>Deductions resulting in less than minimum wage   </a:t>
            </a:r>
          </a:p>
          <a:p>
            <a:pPr>
              <a:buFont typeface="Arial" panose="020B0604020202020204" pitchFamily="34" charset="0"/>
              <a:buChar char="•"/>
            </a:pPr>
            <a:r>
              <a:rPr lang="en-US" dirty="0"/>
              <a:t>Pro-rating salary based on Part Time status</a:t>
            </a:r>
          </a:p>
          <a:p>
            <a:pPr>
              <a:buFont typeface="Arial" panose="020B0604020202020204" pitchFamily="34" charset="0"/>
              <a:buChar char="•"/>
            </a:pPr>
            <a:r>
              <a:rPr lang="en-US" dirty="0"/>
              <a:t>Exempt employees doing the work of non-exempt employees while managing others</a:t>
            </a:r>
          </a:p>
          <a:p>
            <a:pPr>
              <a:buFont typeface="Arial" panose="020B0604020202020204" pitchFamily="34" charset="0"/>
              <a:buChar char="•"/>
            </a:pPr>
            <a:r>
              <a:rPr lang="en-US" dirty="0"/>
              <a:t>Paying accounting clerks or bookkeepers for performing typically routine work</a:t>
            </a:r>
          </a:p>
          <a:p>
            <a:endParaRPr lang="en-US" dirty="0"/>
          </a:p>
        </p:txBody>
      </p:sp>
      <p:sp>
        <p:nvSpPr>
          <p:cNvPr id="7" name="Footer Placeholder 7">
            <a:extLst>
              <a:ext uri="{FF2B5EF4-FFF2-40B4-BE49-F238E27FC236}">
                <a16:creationId xmlns:a16="http://schemas.microsoft.com/office/drawing/2014/main" id="{89EC63B0-D22D-485B-99E7-EA0377B4AC49}"/>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A16C303C-4E86-4FCA-AD63-06C698D2D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203724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TEST YOUR KNOWLEDGE </a:t>
            </a:r>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Black pen against a sheet with shaded numbers">
            <a:extLst>
              <a:ext uri="{FF2B5EF4-FFF2-40B4-BE49-F238E27FC236}">
                <a16:creationId xmlns:a16="http://schemas.microsoft.com/office/drawing/2014/main" id="{430BF7F3-959F-4CC5-8CAF-0435BCD217B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54303" y="1846263"/>
            <a:ext cx="6025182" cy="4022725"/>
          </a:xfrm>
        </p:spPr>
      </p:pic>
      <p:sp>
        <p:nvSpPr>
          <p:cNvPr id="13" name="TextBox 12">
            <a:extLst>
              <a:ext uri="{FF2B5EF4-FFF2-40B4-BE49-F238E27FC236}">
                <a16:creationId xmlns:a16="http://schemas.microsoft.com/office/drawing/2014/main" id="{E0DF815B-868E-41FB-A8C0-95D1C1108AA8}"/>
              </a:ext>
            </a:extLst>
          </p:cNvPr>
          <p:cNvSpPr txBox="1"/>
          <p:nvPr/>
        </p:nvSpPr>
        <p:spPr>
          <a:xfrm>
            <a:off x="4714875" y="6494934"/>
            <a:ext cx="6096000"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242852"/>
                </a:solidFill>
                <a:effectLst/>
                <a:uLnTx/>
                <a:uFillTx/>
                <a:latin typeface="Calibri" panose="020F0502020204030204"/>
                <a:ea typeface="+mn-ea"/>
                <a:cs typeface="+mn-cs"/>
              </a:rPr>
              <a:t>Delta Managed Solutions, Inc</a:t>
            </a:r>
          </a:p>
        </p:txBody>
      </p:sp>
      <p:pic>
        <p:nvPicPr>
          <p:cNvPr id="8" name="Picture 7" descr="A picture containing logo&#10;&#10;Description automatically generated">
            <a:extLst>
              <a:ext uri="{FF2B5EF4-FFF2-40B4-BE49-F238E27FC236}">
                <a16:creationId xmlns:a16="http://schemas.microsoft.com/office/drawing/2014/main" id="{C696959C-7E96-42C1-8067-B7AF5B252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576" y="5442311"/>
            <a:ext cx="3533097" cy="1188719"/>
          </a:xfrm>
          <a:prstGeom prst="rect">
            <a:avLst/>
          </a:prstGeom>
        </p:spPr>
      </p:pic>
    </p:spTree>
    <p:extLst>
      <p:ext uri="{BB962C8B-B14F-4D97-AF65-F5344CB8AC3E}">
        <p14:creationId xmlns:p14="http://schemas.microsoft.com/office/powerpoint/2010/main" val="345336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YOU DECIDE</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lstStyle/>
          <a:p>
            <a:r>
              <a:rPr lang="en-US" sz="2800" dirty="0"/>
              <a:t>Jane is the Office Manager at Charter School U.S.A.  She oversees the work of the attendance clerk and the registrar.  In addition, Jane assists the School Director with school budgeting and acts as the school’s Human Resource Director.  Jane earns an annual salary of $60,000.00.</a:t>
            </a:r>
          </a:p>
          <a:p>
            <a:endParaRPr lang="en-US" dirty="0"/>
          </a:p>
          <a:p>
            <a:pPr algn="ctr"/>
            <a:r>
              <a:rPr lang="en-US" sz="3600" b="1" dirty="0"/>
              <a:t>Is Jane an Exempt Employee?</a:t>
            </a:r>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21B49A4D-6936-4F97-8E86-B619AB59C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246536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ANSWER:</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lstStyle/>
          <a:p>
            <a:endParaRPr lang="en-US" dirty="0"/>
          </a:p>
          <a:p>
            <a:pPr algn="ctr"/>
            <a:r>
              <a:rPr lang="en-US" sz="3600" dirty="0"/>
              <a:t>YES!  Jane is an Exempt Employee.</a:t>
            </a:r>
          </a:p>
          <a:p>
            <a:pPr algn="ctr"/>
            <a:endParaRPr lang="en-US" sz="3600" b="1" dirty="0"/>
          </a:p>
          <a:p>
            <a:pPr algn="ctr"/>
            <a:r>
              <a:rPr lang="en-US" sz="3600" b="1" dirty="0"/>
              <a:t>What about on January 1</a:t>
            </a:r>
            <a:r>
              <a:rPr lang="en-US" sz="3600" b="1" baseline="30000" dirty="0"/>
              <a:t>st</a:t>
            </a:r>
            <a:r>
              <a:rPr lang="en-US" sz="3600" b="1" dirty="0"/>
              <a:t>, 2022?</a:t>
            </a:r>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AF0337F9-1A0C-4141-8842-D3D90C63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2645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ANSWER:</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lstStyle/>
          <a:p>
            <a:endParaRPr lang="en-US" dirty="0"/>
          </a:p>
          <a:p>
            <a:pPr algn="ctr"/>
            <a:r>
              <a:rPr lang="en-US" sz="3600" dirty="0"/>
              <a:t>NO!  Jane loses her exempt status for not meeting the salary status of two times minimum wage.</a:t>
            </a:r>
          </a:p>
          <a:p>
            <a:pPr algn="ctr"/>
            <a:endParaRPr lang="en-US" sz="3600" b="1" dirty="0"/>
          </a:p>
          <a:p>
            <a:pPr algn="ctr"/>
            <a:endParaRPr lang="en-US" sz="3600" b="1" dirty="0"/>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E9755AF3-C3C9-40BA-BDBD-0A363C42B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36191"/>
            <a:ext cx="3533097" cy="1188719"/>
          </a:xfrm>
          <a:prstGeom prst="rect">
            <a:avLst/>
          </a:prstGeom>
        </p:spPr>
      </p:pic>
    </p:spTree>
    <p:extLst>
      <p:ext uri="{BB962C8B-B14F-4D97-AF65-F5344CB8AC3E}">
        <p14:creationId xmlns:p14="http://schemas.microsoft.com/office/powerpoint/2010/main" val="66074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YOU DECIDE</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lstStyle/>
          <a:p>
            <a:r>
              <a:rPr lang="en-US" sz="2800" dirty="0"/>
              <a:t>Tom is a part-time .4 FTE certificated science teacher at Rock Star Charter School.  His annual salary for the position would normally be $65,000 but since he is part time, it is pro-rated to $26,000.  Tom is also a .6 FTE custodian being paid a salary of $40,000.00.  </a:t>
            </a:r>
          </a:p>
          <a:p>
            <a:endParaRPr lang="en-US" dirty="0"/>
          </a:p>
          <a:p>
            <a:pPr algn="ctr"/>
            <a:r>
              <a:rPr lang="en-US" sz="3600" b="1" dirty="0"/>
              <a:t>Is Tom an Exempt Employee?</a:t>
            </a:r>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E0FAC1ED-578F-4907-9F66-A3E969ED1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34023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ANSWER:</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fontScale="92500"/>
          </a:bodyPr>
          <a:lstStyle/>
          <a:p>
            <a:endParaRPr lang="en-US" dirty="0"/>
          </a:p>
          <a:p>
            <a:pPr algn="ctr"/>
            <a:r>
              <a:rPr lang="en-US" sz="3600" dirty="0"/>
              <a:t>NO!  </a:t>
            </a:r>
          </a:p>
          <a:p>
            <a:r>
              <a:rPr lang="en-US" sz="3600" dirty="0"/>
              <a:t>While Tom does have a certificate to fall under a Professional Exemption, he does not meet the salary requirement, he is not performing exempt duties 50% of the time, and he is also performing non-exempt duties.</a:t>
            </a:r>
          </a:p>
          <a:p>
            <a:r>
              <a:rPr lang="en-US" sz="3600" dirty="0"/>
              <a:t>Should Tom be paid a salary for those non-exempt duties?</a:t>
            </a:r>
          </a:p>
          <a:p>
            <a:pPr algn="ctr"/>
            <a:endParaRPr lang="en-US" sz="3600" b="1" dirty="0"/>
          </a:p>
          <a:p>
            <a:pPr algn="ctr"/>
            <a:endParaRPr lang="en-US" sz="3600" b="1" dirty="0"/>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C410DA75-6B32-45EB-9B7F-BE39EDF2CE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39174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B28A-A551-40FB-AA92-86777F1C6243}"/>
              </a:ext>
            </a:extLst>
          </p:cNvPr>
          <p:cNvSpPr>
            <a:spLocks noGrp="1"/>
          </p:cNvSpPr>
          <p:nvPr>
            <p:ph type="title"/>
          </p:nvPr>
        </p:nvSpPr>
        <p:spPr>
          <a:xfrm>
            <a:off x="245444" y="2136809"/>
            <a:ext cx="3200400" cy="806115"/>
          </a:xfrm>
        </p:spPr>
        <p:txBody>
          <a:bodyPr>
            <a:normAutofit/>
          </a:bodyPr>
          <a:lstStyle/>
          <a:p>
            <a:pPr algn="ctr"/>
            <a:r>
              <a:rPr lang="en-US" sz="4000" dirty="0">
                <a:solidFill>
                  <a:srgbClr val="FFFFFF"/>
                </a:solidFill>
              </a:rPr>
              <a:t>Introduction</a:t>
            </a:r>
          </a:p>
        </p:txBody>
      </p:sp>
      <p:graphicFrame>
        <p:nvGraphicFramePr>
          <p:cNvPr id="6" name="Content Placeholder 2">
            <a:extLst>
              <a:ext uri="{FF2B5EF4-FFF2-40B4-BE49-F238E27FC236}">
                <a16:creationId xmlns:a16="http://schemas.microsoft.com/office/drawing/2014/main" id="{3C595EAE-7801-4E47-BF5D-5D69547158E5}"/>
              </a:ext>
            </a:extLst>
          </p:cNvPr>
          <p:cNvGraphicFramePr>
            <a:graphicFrameLocks noGrp="1"/>
          </p:cNvGraphicFramePr>
          <p:nvPr>
            <p:ph idx="1"/>
            <p:extLst>
              <p:ext uri="{D42A27DB-BD31-4B8C-83A1-F6EECF244321}">
                <p14:modId xmlns:p14="http://schemas.microsoft.com/office/powerpoint/2010/main" val="2710582068"/>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60715BF-AC91-4930-AE4A-C6FE9348033D}"/>
              </a:ext>
            </a:extLst>
          </p:cNvPr>
          <p:cNvSpPr>
            <a:spLocks noGrp="1"/>
          </p:cNvSpPr>
          <p:nvPr>
            <p:ph type="ftr" sz="quarter" idx="11"/>
          </p:nvPr>
        </p:nvSpPr>
        <p:spPr>
          <a:xfrm>
            <a:off x="4800600" y="6574085"/>
            <a:ext cx="4648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242852"/>
                </a:solidFill>
                <a:effectLst/>
                <a:uLnTx/>
                <a:uFillTx/>
                <a:latin typeface="Calibri" panose="020F0502020204030204"/>
                <a:ea typeface="+mn-ea"/>
                <a:cs typeface="+mn-cs"/>
              </a:rPr>
              <a:t>Delta Managed Solutions, Inc</a:t>
            </a:r>
          </a:p>
          <a:p>
            <a:endParaRPr lang="en-US" dirty="0"/>
          </a:p>
        </p:txBody>
      </p:sp>
      <p:pic>
        <p:nvPicPr>
          <p:cNvPr id="5" name="Picture 4" descr="A picture containing logo&#10;&#10;Description automatically generated">
            <a:extLst>
              <a:ext uri="{FF2B5EF4-FFF2-40B4-BE49-F238E27FC236}">
                <a16:creationId xmlns:a16="http://schemas.microsoft.com/office/drawing/2014/main" id="{4D9D5683-2F64-4165-B7EE-119CB46BCF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444" y="5285233"/>
            <a:ext cx="3533097" cy="1188719"/>
          </a:xfrm>
          <a:prstGeom prst="rect">
            <a:avLst/>
          </a:prstGeom>
        </p:spPr>
      </p:pic>
    </p:spTree>
    <p:extLst>
      <p:ext uri="{BB962C8B-B14F-4D97-AF65-F5344CB8AC3E}">
        <p14:creationId xmlns:p14="http://schemas.microsoft.com/office/powerpoint/2010/main" val="168710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YOU DECIDE</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lstStyle/>
          <a:p>
            <a:r>
              <a:rPr lang="en-US" sz="2800" dirty="0"/>
              <a:t>Elizabeth is a first year, 2</a:t>
            </a:r>
            <a:r>
              <a:rPr lang="en-US" sz="2800" baseline="30000" dirty="0"/>
              <a:t>nd</a:t>
            </a:r>
            <a:r>
              <a:rPr lang="en-US" sz="2800" dirty="0"/>
              <a:t> grade teacher at Apple Charter School.  She is at Column 1, Step 1 of the Certificated Salary Schedule with an annual salary of $58,240.  On January 1, 2022, the salary schedule will increase, and Elizabeth’s salary will move up to $62,400. </a:t>
            </a:r>
          </a:p>
          <a:p>
            <a:endParaRPr lang="en-US" dirty="0"/>
          </a:p>
          <a:p>
            <a:pPr algn="ctr"/>
            <a:r>
              <a:rPr lang="en-US" sz="3600" b="1" dirty="0"/>
              <a:t>Is Elizabeth an Exempt Employee?</a:t>
            </a:r>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5802C7E5-050B-4B21-B61C-CCCEF226D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167541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ANSWER:</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endParaRPr lang="en-US" dirty="0"/>
          </a:p>
          <a:p>
            <a:pPr algn="ctr"/>
            <a:r>
              <a:rPr lang="en-US" sz="3600" dirty="0"/>
              <a:t>YES!</a:t>
            </a:r>
            <a:r>
              <a:rPr lang="en-US" sz="3600" b="1" dirty="0"/>
              <a:t>  </a:t>
            </a:r>
          </a:p>
          <a:p>
            <a:r>
              <a:rPr lang="en-US" sz="3600" dirty="0"/>
              <a:t>Elizabeth meets the Professional Exemption, and the salary requirement for both 2021 and 2022.</a:t>
            </a:r>
          </a:p>
          <a:p>
            <a:pPr algn="ctr"/>
            <a:endParaRPr lang="en-US" sz="3600" b="1" dirty="0"/>
          </a:p>
        </p:txBody>
      </p:sp>
      <p:sp>
        <p:nvSpPr>
          <p:cNvPr id="6" name="Footer Placeholder 7">
            <a:extLst>
              <a:ext uri="{FF2B5EF4-FFF2-40B4-BE49-F238E27FC236}">
                <a16:creationId xmlns:a16="http://schemas.microsoft.com/office/drawing/2014/main" id="{940CD092-2D6B-4873-81C7-E7D928E1473F}"/>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AD84BEC9-89AE-43BD-8C9C-71E087B22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118196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F207E69B-0F6F-4D15-A988-616519F6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4113C24-A97F-448E-BE2B-73E74A61D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B196B8-E30C-4E6C-BFB7-9AB761055499}"/>
              </a:ext>
            </a:extLst>
          </p:cNvPr>
          <p:cNvSpPr>
            <a:spLocks noGrp="1"/>
          </p:cNvSpPr>
          <p:nvPr>
            <p:ph type="title"/>
          </p:nvPr>
        </p:nvSpPr>
        <p:spPr>
          <a:xfrm>
            <a:off x="1031508" y="994629"/>
            <a:ext cx="5977937" cy="1214307"/>
          </a:xfrm>
        </p:spPr>
        <p:txBody>
          <a:bodyPr vert="horz" lIns="91440" tIns="45720" rIns="91440" bIns="45720" rtlCol="0" anchor="b">
            <a:normAutofit/>
          </a:bodyPr>
          <a:lstStyle/>
          <a:p>
            <a:r>
              <a:rPr lang="en-US" sz="4400" dirty="0"/>
              <a:t>Questions &amp; Comments</a:t>
            </a:r>
          </a:p>
        </p:txBody>
      </p:sp>
      <p:sp>
        <p:nvSpPr>
          <p:cNvPr id="4" name="Text Placeholder 3">
            <a:extLst>
              <a:ext uri="{FF2B5EF4-FFF2-40B4-BE49-F238E27FC236}">
                <a16:creationId xmlns:a16="http://schemas.microsoft.com/office/drawing/2014/main" id="{F13817F6-822A-43E7-9C02-777907BB5959}"/>
              </a:ext>
            </a:extLst>
          </p:cNvPr>
          <p:cNvSpPr>
            <a:spLocks noGrp="1"/>
          </p:cNvSpPr>
          <p:nvPr>
            <p:ph type="body" sz="half" idx="2"/>
          </p:nvPr>
        </p:nvSpPr>
        <p:spPr>
          <a:xfrm>
            <a:off x="1097279" y="2236304"/>
            <a:ext cx="5977938" cy="3652667"/>
          </a:xfrm>
        </p:spPr>
        <p:txBody>
          <a:bodyPr vert="horz" lIns="0" tIns="45720" rIns="0" bIns="45720" rtlCol="0">
            <a:normAutofit/>
          </a:bodyPr>
          <a:lstStyle/>
          <a:p>
            <a:endParaRPr lang="en-US" sz="1800" dirty="0"/>
          </a:p>
          <a:p>
            <a:endParaRPr lang="en-US" sz="1800" dirty="0"/>
          </a:p>
          <a:p>
            <a:r>
              <a:rPr lang="en-US" sz="2000" i="1" dirty="0"/>
              <a:t>Kari Wallace</a:t>
            </a:r>
          </a:p>
          <a:p>
            <a:r>
              <a:rPr lang="en-US" sz="2000" i="1" dirty="0">
                <a:hlinkClick r:id="rId3"/>
              </a:rPr>
              <a:t>Kari.wallace@charteradmin.com</a:t>
            </a:r>
            <a:r>
              <a:rPr lang="en-US" sz="2000" i="1" dirty="0"/>
              <a:t> </a:t>
            </a:r>
          </a:p>
          <a:p>
            <a:r>
              <a:rPr lang="en-US" sz="2000" i="1" dirty="0">
                <a:hlinkClick r:id="rId4"/>
              </a:rPr>
              <a:t>www.charteradmin.com</a:t>
            </a:r>
            <a:endParaRPr lang="en-US" sz="2000" i="1" dirty="0"/>
          </a:p>
          <a:p>
            <a:r>
              <a:rPr lang="en-US" sz="2000" i="1" dirty="0"/>
              <a:t>info@charteradmin.com</a:t>
            </a:r>
          </a:p>
          <a:p>
            <a:r>
              <a:rPr lang="en-US" sz="2000" dirty="0"/>
              <a:t>916.649.6461</a:t>
            </a:r>
            <a:endParaRPr lang="en-US" sz="1800" dirty="0"/>
          </a:p>
        </p:txBody>
      </p:sp>
      <p:sp>
        <p:nvSpPr>
          <p:cNvPr id="42" name="Rectangle 41">
            <a:extLst>
              <a:ext uri="{FF2B5EF4-FFF2-40B4-BE49-F238E27FC236}">
                <a16:creationId xmlns:a16="http://schemas.microsoft.com/office/drawing/2014/main" id="{D0EA43E2-C9E1-4415-824D-FC15F7E61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text&#10;&#10;Description automatically generated">
            <a:extLst>
              <a:ext uri="{FF2B5EF4-FFF2-40B4-BE49-F238E27FC236}">
                <a16:creationId xmlns:a16="http://schemas.microsoft.com/office/drawing/2014/main" id="{BB4CF91F-A87D-4E2B-9281-8D5A8C357813}"/>
              </a:ext>
            </a:extLst>
          </p:cNvPr>
          <p:cNvPicPr>
            <a:picLocks noChangeAspect="1"/>
          </p:cNvPicPr>
          <p:nvPr/>
        </p:nvPicPr>
        <p:blipFill rotWithShape="1">
          <a:blip r:embed="rId5" cstate="print">
            <a:alphaModFix amt="50000"/>
            <a:extLst>
              <a:ext uri="{BEBA8EAE-BF5A-486C-A8C5-ECC9F3942E4B}">
                <a14:imgProps xmlns:a14="http://schemas.microsoft.com/office/drawing/2010/main">
                  <a14:imgLayer r:embed="rId6">
                    <a14:imgEffect>
                      <a14:colorTemperature colorTemp="5300"/>
                    </a14:imgEffect>
                    <a14:imgEffect>
                      <a14:saturation sat="0"/>
                    </a14:imgEffect>
                  </a14:imgLayer>
                </a14:imgProps>
              </a:ext>
              <a:ext uri="{28A0092B-C50C-407E-A947-70E740481C1C}">
                <a14:useLocalDpi xmlns:a14="http://schemas.microsoft.com/office/drawing/2010/main" val="0"/>
              </a:ext>
            </a:extLst>
          </a:blip>
          <a:srcRect l="173" t="427" r="13512" b="-61"/>
          <a:stretch/>
        </p:blipFill>
        <p:spPr>
          <a:xfrm flipH="1">
            <a:off x="7699077" y="125135"/>
            <a:ext cx="4487237" cy="6655383"/>
          </a:xfrm>
          <a:prstGeom prst="rect">
            <a:avLst/>
          </a:prstGeom>
          <a:effectLst>
            <a:softEdge rad="292100"/>
          </a:effectLst>
        </p:spPr>
      </p:pic>
      <p:sp>
        <p:nvSpPr>
          <p:cNvPr id="12" name="Content Placeholder 11">
            <a:extLst>
              <a:ext uri="{FF2B5EF4-FFF2-40B4-BE49-F238E27FC236}">
                <a16:creationId xmlns:a16="http://schemas.microsoft.com/office/drawing/2014/main" id="{8092B640-CB28-4A86-A530-0F99985F0D4F}"/>
              </a:ext>
            </a:extLst>
          </p:cNvPr>
          <p:cNvSpPr>
            <a:spLocks noGrp="1"/>
          </p:cNvSpPr>
          <p:nvPr>
            <p:ph idx="1"/>
          </p:nvPr>
        </p:nvSpPr>
        <p:spPr>
          <a:xfrm>
            <a:off x="7742390" y="6115226"/>
            <a:ext cx="4185420" cy="641353"/>
          </a:xfrm>
        </p:spPr>
        <p:txBody>
          <a:bodyPr/>
          <a:lstStyle/>
          <a:p>
            <a:pPr>
              <a:spcBef>
                <a:spcPts val="300"/>
              </a:spcBef>
              <a:spcAft>
                <a:spcPts val="300"/>
              </a:spcAft>
            </a:pPr>
            <a:r>
              <a:rPr lang="en-US" sz="1800" dirty="0">
                <a:solidFill>
                  <a:srgbClr val="123963"/>
                </a:solidFill>
                <a:latin typeface="Proxima Nova A Cond" panose="02000506030000020004" pitchFamily="50" charset="0"/>
              </a:rPr>
              <a:t>Delta Managed Solutions, Inc. </a:t>
            </a:r>
          </a:p>
          <a:p>
            <a:pPr marL="0">
              <a:spcBef>
                <a:spcPts val="300"/>
              </a:spcBef>
              <a:spcAft>
                <a:spcPts val="300"/>
              </a:spcAft>
            </a:pPr>
            <a:r>
              <a:rPr lang="en-US" sz="1200" dirty="0">
                <a:solidFill>
                  <a:srgbClr val="123963"/>
                </a:solidFill>
                <a:latin typeface="Proxima Nova A Cond" panose="02000506030000020004" pitchFamily="50" charset="0"/>
              </a:rPr>
              <a:t>1451 River Park Drive, Suite 180 • Sacramento, CA 95815</a:t>
            </a:r>
          </a:p>
        </p:txBody>
      </p:sp>
      <p:pic>
        <p:nvPicPr>
          <p:cNvPr id="20" name="Picture 19" descr="Logo&#10;&#10;Description automatically generated">
            <a:extLst>
              <a:ext uri="{FF2B5EF4-FFF2-40B4-BE49-F238E27FC236}">
                <a16:creationId xmlns:a16="http://schemas.microsoft.com/office/drawing/2014/main" id="{81BB63AF-0EC1-4C65-A4E4-A4B610E519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294"/>
          <a:stretch/>
        </p:blipFill>
        <p:spPr>
          <a:xfrm>
            <a:off x="10417481" y="175228"/>
            <a:ext cx="1660263" cy="884763"/>
          </a:xfrm>
          <a:prstGeom prst="rect">
            <a:avLst/>
          </a:prstGeom>
        </p:spPr>
      </p:pic>
      <p:pic>
        <p:nvPicPr>
          <p:cNvPr id="26" name="Picture 25" descr="Logo, company name&#10;&#10;Description automatically generated">
            <a:extLst>
              <a:ext uri="{FF2B5EF4-FFF2-40B4-BE49-F238E27FC236}">
                <a16:creationId xmlns:a16="http://schemas.microsoft.com/office/drawing/2014/main" id="{A4EEC089-5FDF-41DB-9220-539A394671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8170" y="5863371"/>
            <a:ext cx="902549" cy="949502"/>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99A2502C-8759-4A9D-AD05-21ABF9F05F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5" y="5567860"/>
            <a:ext cx="3533097" cy="1188719"/>
          </a:xfrm>
          <a:prstGeom prst="rect">
            <a:avLst/>
          </a:prstGeom>
        </p:spPr>
      </p:pic>
    </p:spTree>
    <p:extLst>
      <p:ext uri="{BB962C8B-B14F-4D97-AF65-F5344CB8AC3E}">
        <p14:creationId xmlns:p14="http://schemas.microsoft.com/office/powerpoint/2010/main" val="290170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2268-2C72-4BA0-9D36-F62B7F86B1DB}"/>
              </a:ext>
            </a:extLst>
          </p:cNvPr>
          <p:cNvSpPr>
            <a:spLocks noGrp="1"/>
          </p:cNvSpPr>
          <p:nvPr>
            <p:ph type="title"/>
          </p:nvPr>
        </p:nvSpPr>
        <p:spPr>
          <a:xfrm>
            <a:off x="507304" y="995192"/>
            <a:ext cx="3200400" cy="2286000"/>
          </a:xfrm>
        </p:spPr>
        <p:txBody>
          <a:bodyPr/>
          <a:lstStyle/>
          <a:p>
            <a:r>
              <a:rPr lang="en-US" dirty="0"/>
              <a:t>Objective</a:t>
            </a:r>
          </a:p>
        </p:txBody>
      </p:sp>
      <p:sp>
        <p:nvSpPr>
          <p:cNvPr id="3" name="Content Placeholder 2">
            <a:extLst>
              <a:ext uri="{FF2B5EF4-FFF2-40B4-BE49-F238E27FC236}">
                <a16:creationId xmlns:a16="http://schemas.microsoft.com/office/drawing/2014/main" id="{8098035E-917D-4AD2-98E1-95678620B629}"/>
              </a:ext>
            </a:extLst>
          </p:cNvPr>
          <p:cNvSpPr>
            <a:spLocks noGrp="1"/>
          </p:cNvSpPr>
          <p:nvPr>
            <p:ph idx="1"/>
          </p:nvPr>
        </p:nvSpPr>
        <p:spPr>
          <a:xfrm>
            <a:off x="4412184" y="800100"/>
            <a:ext cx="7169414" cy="5257800"/>
          </a:xfrm>
        </p:spPr>
        <p:txBody>
          <a:bodyPr>
            <a:normAutofit fontScale="85000" lnSpcReduction="20000"/>
          </a:bodyPr>
          <a:lstStyle/>
          <a:p>
            <a:pPr marL="0" indent="0">
              <a:buNone/>
            </a:pPr>
            <a:r>
              <a:rPr lang="en-US" sz="4000" dirty="0"/>
              <a:t>Objectives:</a:t>
            </a:r>
          </a:p>
          <a:p>
            <a:pPr marL="0" indent="0">
              <a:buNone/>
            </a:pPr>
            <a:endParaRPr lang="en-US" sz="4000" dirty="0"/>
          </a:p>
          <a:p>
            <a:pPr>
              <a:buFont typeface="Wingdings" panose="05000000000000000000" pitchFamily="2" charset="2"/>
              <a:buChar char="v"/>
            </a:pPr>
            <a:r>
              <a:rPr lang="en-US" sz="3900" dirty="0"/>
              <a:t> 	to understand the requirements of a 	non-exempt employment status,</a:t>
            </a:r>
          </a:p>
          <a:p>
            <a:pPr>
              <a:buFont typeface="Wingdings" panose="05000000000000000000" pitchFamily="2" charset="2"/>
              <a:buChar char="v"/>
            </a:pPr>
            <a:endParaRPr lang="en-US" sz="3900" dirty="0"/>
          </a:p>
          <a:p>
            <a:pPr>
              <a:buFont typeface="Wingdings" panose="05000000000000000000" pitchFamily="2" charset="2"/>
              <a:buChar char="v"/>
            </a:pPr>
            <a:r>
              <a:rPr lang="en-US" sz="3900" dirty="0"/>
              <a:t> 	to understand the requirements of 	exempt employment status,</a:t>
            </a:r>
          </a:p>
          <a:p>
            <a:pPr>
              <a:buFont typeface="Wingdings" panose="05000000000000000000" pitchFamily="2" charset="2"/>
              <a:buChar char="v"/>
            </a:pPr>
            <a:endParaRPr lang="en-US" sz="3900" dirty="0"/>
          </a:p>
          <a:p>
            <a:pPr>
              <a:buFont typeface="Wingdings" panose="05000000000000000000" pitchFamily="2" charset="2"/>
              <a:buChar char="v"/>
            </a:pPr>
            <a:r>
              <a:rPr lang="en-US" sz="3900" dirty="0"/>
              <a:t> 	to gain an understanding of some 	best practices to reduce the risk of 	litigation.</a:t>
            </a:r>
          </a:p>
          <a:p>
            <a:pPr>
              <a:buFont typeface="Wingdings" panose="05000000000000000000" pitchFamily="2" charset="2"/>
              <a:buChar char="v"/>
            </a:pPr>
            <a:endParaRPr lang="en-US" sz="4000" dirty="0"/>
          </a:p>
          <a:p>
            <a:pPr marL="0" indent="0">
              <a:buNone/>
            </a:pPr>
            <a:endParaRPr lang="en-US" dirty="0"/>
          </a:p>
        </p:txBody>
      </p:sp>
      <p:sp>
        <p:nvSpPr>
          <p:cNvPr id="4" name="Footer Placeholder 3">
            <a:extLst>
              <a:ext uri="{FF2B5EF4-FFF2-40B4-BE49-F238E27FC236}">
                <a16:creationId xmlns:a16="http://schemas.microsoft.com/office/drawing/2014/main" id="{CEB936A5-0F19-49BA-A5E1-2925C07EFE27}"/>
              </a:ext>
            </a:extLst>
          </p:cNvPr>
          <p:cNvSpPr>
            <a:spLocks noGrp="1"/>
          </p:cNvSpPr>
          <p:nvPr>
            <p:ph type="ftr" sz="quarter" idx="11"/>
          </p:nvPr>
        </p:nvSpPr>
        <p:spPr>
          <a:xfrm>
            <a:off x="4781550" y="6583610"/>
            <a:ext cx="4648200" cy="365125"/>
          </a:xfrm>
        </p:spPr>
        <p:txBody>
          <a:bodyPr/>
          <a:lstStyle/>
          <a:p>
            <a:r>
              <a:rPr lang="en-US" dirty="0"/>
              <a:t>Delta Managed Solutions, Inc</a:t>
            </a:r>
          </a:p>
          <a:p>
            <a:endParaRPr lang="en-US" dirty="0"/>
          </a:p>
        </p:txBody>
      </p:sp>
      <p:pic>
        <p:nvPicPr>
          <p:cNvPr id="5" name="Picture 4" descr="A picture containing logo&#10;&#10;Description automatically generated">
            <a:extLst>
              <a:ext uri="{FF2B5EF4-FFF2-40B4-BE49-F238E27FC236}">
                <a16:creationId xmlns:a16="http://schemas.microsoft.com/office/drawing/2014/main" id="{C3815BD5-A392-47C6-9041-439AA2A525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607" y="5463540"/>
            <a:ext cx="3533097" cy="1188719"/>
          </a:xfrm>
          <a:prstGeom prst="rect">
            <a:avLst/>
          </a:prstGeom>
        </p:spPr>
      </p:pic>
    </p:spTree>
    <p:extLst>
      <p:ext uri="{BB962C8B-B14F-4D97-AF65-F5344CB8AC3E}">
        <p14:creationId xmlns:p14="http://schemas.microsoft.com/office/powerpoint/2010/main" val="1674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400" dirty="0">
                <a:solidFill>
                  <a:srgbClr val="FFFFFF"/>
                </a:solidFill>
              </a:rPr>
              <a:t>DETERMINATION</a:t>
            </a:r>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descr="First move of a chess game">
            <a:extLst>
              <a:ext uri="{FF2B5EF4-FFF2-40B4-BE49-F238E27FC236}">
                <a16:creationId xmlns:a16="http://schemas.microsoft.com/office/drawing/2014/main" id="{B4462615-7ABF-4988-8253-D6155285435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1873682"/>
            <a:ext cx="6732588" cy="3967887"/>
          </a:xfrm>
        </p:spPr>
      </p:pic>
      <p:sp>
        <p:nvSpPr>
          <p:cNvPr id="9" name="TextBox 8">
            <a:extLst>
              <a:ext uri="{FF2B5EF4-FFF2-40B4-BE49-F238E27FC236}">
                <a16:creationId xmlns:a16="http://schemas.microsoft.com/office/drawing/2014/main" id="{58E8EEF5-058A-4284-A01F-7A75AD2AE4D8}"/>
              </a:ext>
            </a:extLst>
          </p:cNvPr>
          <p:cNvSpPr txBox="1"/>
          <p:nvPr/>
        </p:nvSpPr>
        <p:spPr>
          <a:xfrm>
            <a:off x="4724400" y="6627168"/>
            <a:ext cx="6096000"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242852"/>
                </a:solidFill>
                <a:effectLst/>
                <a:uLnTx/>
                <a:uFillTx/>
                <a:latin typeface="Calibri" panose="020F0502020204030204"/>
                <a:ea typeface="+mn-ea"/>
                <a:cs typeface="+mn-cs"/>
              </a:rPr>
              <a:t>Delta Managed Solutions, Inc</a:t>
            </a:r>
          </a:p>
        </p:txBody>
      </p:sp>
      <p:pic>
        <p:nvPicPr>
          <p:cNvPr id="8" name="Picture 7" descr="A picture containing logo&#10;&#10;Description automatically generated">
            <a:extLst>
              <a:ext uri="{FF2B5EF4-FFF2-40B4-BE49-F238E27FC236}">
                <a16:creationId xmlns:a16="http://schemas.microsoft.com/office/drawing/2014/main" id="{A2CF11AA-CC29-4BBB-8EAF-D3008DE4A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713" y="5247209"/>
            <a:ext cx="3533097" cy="1188719"/>
          </a:xfrm>
          <a:prstGeom prst="rect">
            <a:avLst/>
          </a:prstGeom>
        </p:spPr>
      </p:pic>
    </p:spTree>
    <p:extLst>
      <p:ext uri="{BB962C8B-B14F-4D97-AF65-F5344CB8AC3E}">
        <p14:creationId xmlns:p14="http://schemas.microsoft.com/office/powerpoint/2010/main" val="24647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a:t>
            </a:r>
            <a:r>
              <a:rPr lang="en-US" b="1" baseline="30000" dirty="0"/>
              <a:t>st</a:t>
            </a:r>
            <a:r>
              <a:rPr lang="en-US" b="1" dirty="0"/>
              <a:t> STEP – DETERMINE EMPLOYEE STATUS</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pPr>
              <a:buFont typeface="Wingdings" panose="05000000000000000000" pitchFamily="2" charset="2"/>
              <a:buChar char="§"/>
            </a:pPr>
            <a:r>
              <a:rPr lang="en-US" sz="4000" dirty="0"/>
              <a:t>Employee is non-exempt unless you can clearly show that the employee meets the exemption.</a:t>
            </a:r>
          </a:p>
          <a:p>
            <a:pPr>
              <a:buFont typeface="Wingdings" panose="05000000000000000000" pitchFamily="2" charset="2"/>
              <a:buChar char="§"/>
            </a:pPr>
            <a:r>
              <a:rPr lang="en-US" sz="4000" dirty="0"/>
              <a:t>Non-Exempt – hourly employees and subject to overtime.</a:t>
            </a:r>
          </a:p>
          <a:p>
            <a:pPr>
              <a:buFont typeface="Wingdings" panose="05000000000000000000" pitchFamily="2" charset="2"/>
              <a:buChar char="§"/>
            </a:pPr>
            <a:r>
              <a:rPr lang="en-US" sz="4000" dirty="0"/>
              <a:t>Exempt – the employee is exempt from overtime.</a:t>
            </a:r>
          </a:p>
        </p:txBody>
      </p:sp>
      <p:sp>
        <p:nvSpPr>
          <p:cNvPr id="6" name="Footer Placeholder 7">
            <a:extLst>
              <a:ext uri="{FF2B5EF4-FFF2-40B4-BE49-F238E27FC236}">
                <a16:creationId xmlns:a16="http://schemas.microsoft.com/office/drawing/2014/main" id="{B6DECA90-E3D4-4E89-995C-E596E3287FBD}"/>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B607C817-B62D-4CC7-93AD-88BCD1B70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398746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NON-EXEMPT EMPLOYEES</a:t>
            </a:r>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Content Placeholder 12" descr="Person checking watch">
            <a:extLst>
              <a:ext uri="{FF2B5EF4-FFF2-40B4-BE49-F238E27FC236}">
                <a16:creationId xmlns:a16="http://schemas.microsoft.com/office/drawing/2014/main" id="{442A640C-626C-42E9-B340-563ABF3CE50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49850" y="1846263"/>
            <a:ext cx="6034087" cy="4022725"/>
          </a:xfrm>
        </p:spPr>
      </p:pic>
      <p:sp>
        <p:nvSpPr>
          <p:cNvPr id="9" name="TextBox 8">
            <a:extLst>
              <a:ext uri="{FF2B5EF4-FFF2-40B4-BE49-F238E27FC236}">
                <a16:creationId xmlns:a16="http://schemas.microsoft.com/office/drawing/2014/main" id="{BF680EFA-D766-47AD-A863-5F46C16E2CBC}"/>
              </a:ext>
            </a:extLst>
          </p:cNvPr>
          <p:cNvSpPr txBox="1"/>
          <p:nvPr/>
        </p:nvSpPr>
        <p:spPr>
          <a:xfrm>
            <a:off x="4743449" y="6533034"/>
            <a:ext cx="6096000"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242852"/>
                </a:solidFill>
                <a:effectLst/>
                <a:uLnTx/>
                <a:uFillTx/>
                <a:latin typeface="Calibri" panose="020F0502020204030204"/>
                <a:ea typeface="+mn-ea"/>
                <a:cs typeface="+mn-cs"/>
              </a:rPr>
              <a:t>Delta Managed Solutions, Inc</a:t>
            </a:r>
          </a:p>
        </p:txBody>
      </p:sp>
      <p:pic>
        <p:nvPicPr>
          <p:cNvPr id="8" name="Picture 7" descr="A picture containing logo&#10;&#10;Description automatically generated">
            <a:extLst>
              <a:ext uri="{FF2B5EF4-FFF2-40B4-BE49-F238E27FC236}">
                <a16:creationId xmlns:a16="http://schemas.microsoft.com/office/drawing/2014/main" id="{B6FD82C6-9614-4EB0-953A-D7C1183515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89" y="5559251"/>
            <a:ext cx="3533097" cy="1188719"/>
          </a:xfrm>
          <a:prstGeom prst="rect">
            <a:avLst/>
          </a:prstGeom>
        </p:spPr>
      </p:pic>
    </p:spTree>
    <p:extLst>
      <p:ext uri="{BB962C8B-B14F-4D97-AF65-F5344CB8AC3E}">
        <p14:creationId xmlns:p14="http://schemas.microsoft.com/office/powerpoint/2010/main" val="394745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COMPENSATION</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pPr>
              <a:buFont typeface="Arial" panose="020B0604020202020204" pitchFamily="34" charset="0"/>
              <a:buChar char="•"/>
            </a:pPr>
            <a:r>
              <a:rPr lang="en-US" sz="2400" dirty="0"/>
              <a:t>Regular Wages – salary, hourly</a:t>
            </a:r>
          </a:p>
          <a:p>
            <a:pPr>
              <a:buFont typeface="Arial" panose="020B0604020202020204" pitchFamily="34" charset="0"/>
              <a:buChar char="•"/>
            </a:pPr>
            <a:r>
              <a:rPr lang="en-US" sz="2400" dirty="0"/>
              <a:t>Extra Duty Wages</a:t>
            </a:r>
          </a:p>
          <a:p>
            <a:pPr>
              <a:buFont typeface="Arial" panose="020B0604020202020204" pitchFamily="34" charset="0"/>
              <a:buChar char="•"/>
            </a:pPr>
            <a:r>
              <a:rPr lang="en-US" sz="2400" dirty="0"/>
              <a:t>Bonus – non-discretionary such as a bonus for attendance, productivity, quality of work, length of service, safety</a:t>
            </a:r>
          </a:p>
          <a:p>
            <a:pPr>
              <a:buFont typeface="Arial" panose="020B0604020202020204" pitchFamily="34" charset="0"/>
              <a:buChar char="•"/>
            </a:pPr>
            <a:endParaRPr lang="en-US" sz="2400" dirty="0"/>
          </a:p>
          <a:p>
            <a:pPr marL="0" indent="0" algn="ctr">
              <a:buNone/>
            </a:pPr>
            <a:r>
              <a:rPr lang="en-US" sz="2400" dirty="0"/>
              <a:t>All compensation must be considered when calculating the overtime rate.</a:t>
            </a:r>
          </a:p>
        </p:txBody>
      </p:sp>
      <p:sp>
        <p:nvSpPr>
          <p:cNvPr id="6" name="Footer Placeholder 7">
            <a:extLst>
              <a:ext uri="{FF2B5EF4-FFF2-40B4-BE49-F238E27FC236}">
                <a16:creationId xmlns:a16="http://schemas.microsoft.com/office/drawing/2014/main" id="{90FDE20D-4263-461F-954D-256A2CF4E5BA}"/>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F9FBA219-74E3-4835-8C3D-816552119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 y="5636191"/>
            <a:ext cx="3533097" cy="1188719"/>
          </a:xfrm>
          <a:prstGeom prst="rect">
            <a:avLst/>
          </a:prstGeom>
        </p:spPr>
      </p:pic>
    </p:spTree>
    <p:extLst>
      <p:ext uri="{BB962C8B-B14F-4D97-AF65-F5344CB8AC3E}">
        <p14:creationId xmlns:p14="http://schemas.microsoft.com/office/powerpoint/2010/main" val="25752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HOURS WORKED</a:t>
            </a:r>
          </a:p>
        </p:txBody>
      </p:sp>
      <p:sp>
        <p:nvSpPr>
          <p:cNvPr id="4" name="Content Placeholder 3">
            <a:extLst>
              <a:ext uri="{FF2B5EF4-FFF2-40B4-BE49-F238E27FC236}">
                <a16:creationId xmlns:a16="http://schemas.microsoft.com/office/drawing/2014/main" id="{B68B8472-8B33-456A-8518-BE128F1829A4}"/>
              </a:ext>
            </a:extLst>
          </p:cNvPr>
          <p:cNvSpPr>
            <a:spLocks noGrp="1"/>
          </p:cNvSpPr>
          <p:nvPr>
            <p:ph idx="1"/>
          </p:nvPr>
        </p:nvSpPr>
        <p:spPr/>
        <p:txBody>
          <a:bodyPr>
            <a:normAutofit/>
          </a:bodyPr>
          <a:lstStyle/>
          <a:p>
            <a:pPr>
              <a:buFont typeface="Wingdings" panose="05000000000000000000" pitchFamily="2" charset="2"/>
              <a:buChar char="§"/>
            </a:pPr>
            <a:r>
              <a:rPr lang="en-US" dirty="0"/>
              <a:t>Meal and Rest Periods – typically over 30 minutes and full relief of job duties need not be paid</a:t>
            </a:r>
          </a:p>
          <a:p>
            <a:pPr>
              <a:buFont typeface="Wingdings" panose="05000000000000000000" pitchFamily="2" charset="2"/>
              <a:buChar char="§"/>
            </a:pPr>
            <a:r>
              <a:rPr lang="en-US" dirty="0"/>
              <a:t>Training Time – meetings, trainings, lectures</a:t>
            </a:r>
          </a:p>
          <a:p>
            <a:pPr lvl="1">
              <a:buFont typeface="Wingdings" panose="05000000000000000000" pitchFamily="2" charset="2"/>
              <a:buChar char="§"/>
            </a:pPr>
            <a:r>
              <a:rPr lang="en-US" sz="2000" dirty="0"/>
              <a:t>Job Related</a:t>
            </a:r>
          </a:p>
          <a:p>
            <a:pPr lvl="1">
              <a:buFont typeface="Wingdings" panose="05000000000000000000" pitchFamily="2" charset="2"/>
              <a:buChar char="§"/>
            </a:pPr>
            <a:r>
              <a:rPr lang="en-US" sz="2000" dirty="0"/>
              <a:t>Within normal working hours</a:t>
            </a:r>
          </a:p>
          <a:p>
            <a:pPr lvl="1">
              <a:buFont typeface="Wingdings" panose="05000000000000000000" pitchFamily="2" charset="2"/>
              <a:buChar char="§"/>
            </a:pPr>
            <a:r>
              <a:rPr lang="en-US" sz="2000" dirty="0"/>
              <a:t>Mandatory</a:t>
            </a:r>
          </a:p>
          <a:p>
            <a:pPr>
              <a:buFont typeface="Wingdings" panose="05000000000000000000" pitchFamily="2" charset="2"/>
              <a:buChar char="§"/>
            </a:pPr>
            <a:r>
              <a:rPr lang="en-US" dirty="0"/>
              <a:t>Travel Time</a:t>
            </a:r>
          </a:p>
          <a:p>
            <a:pPr lvl="1">
              <a:buFont typeface="Wingdings" panose="05000000000000000000" pitchFamily="2" charset="2"/>
              <a:buChar char="§"/>
            </a:pPr>
            <a:r>
              <a:rPr lang="en-US" sz="2000" dirty="0"/>
              <a:t>Ordinary commute is not considered hours worked</a:t>
            </a:r>
          </a:p>
          <a:p>
            <a:pPr lvl="1">
              <a:buFont typeface="Wingdings" panose="05000000000000000000" pitchFamily="2" charset="2"/>
              <a:buChar char="§"/>
            </a:pPr>
            <a:r>
              <a:rPr lang="en-US" sz="2000" dirty="0"/>
              <a:t>Between job sites during normal work-day is considered hours worked</a:t>
            </a:r>
          </a:p>
          <a:p>
            <a:pPr>
              <a:buFont typeface="Wingdings" panose="05000000000000000000" pitchFamily="2" charset="2"/>
              <a:buChar char="§"/>
            </a:pPr>
            <a:endParaRPr lang="en-US" dirty="0"/>
          </a:p>
          <a:p>
            <a:pPr marL="0" indent="0" algn="ctr">
              <a:buNone/>
            </a:pPr>
            <a:r>
              <a:rPr lang="en-US" dirty="0"/>
              <a:t>All time that is “hours worked” must be counted when determining </a:t>
            </a:r>
            <a:r>
              <a:rPr lang="en-US" i="1" dirty="0"/>
              <a:t>overtime</a:t>
            </a:r>
            <a:r>
              <a:rPr lang="en-US" dirty="0"/>
              <a:t> hours worked.</a:t>
            </a:r>
          </a:p>
        </p:txBody>
      </p:sp>
      <p:sp>
        <p:nvSpPr>
          <p:cNvPr id="6" name="Footer Placeholder 7">
            <a:extLst>
              <a:ext uri="{FF2B5EF4-FFF2-40B4-BE49-F238E27FC236}">
                <a16:creationId xmlns:a16="http://schemas.microsoft.com/office/drawing/2014/main" id="{5991F4E5-9F66-4E41-A148-92FC6DD23AE0}"/>
              </a:ext>
            </a:extLst>
          </p:cNvPr>
          <p:cNvSpPr>
            <a:spLocks noGrp="1"/>
          </p:cNvSpPr>
          <p:nvPr>
            <p:ph type="ftr" sz="quarter" idx="11"/>
          </p:nvPr>
        </p:nvSpPr>
        <p:spPr>
          <a:xfrm>
            <a:off x="3686185" y="6459785"/>
            <a:ext cx="4822804" cy="365125"/>
          </a:xfrm>
        </p:spPr>
        <p:txBody>
          <a:bodyPr/>
          <a:lstStyle/>
          <a:p>
            <a:r>
              <a:rPr lang="en-US"/>
              <a:t>Delta Managed Solutions, Inc</a:t>
            </a:r>
            <a:endParaRPr lang="en-US" dirty="0"/>
          </a:p>
        </p:txBody>
      </p:sp>
      <p:pic>
        <p:nvPicPr>
          <p:cNvPr id="5" name="Picture 4" descr="A picture containing logo&#10;&#10;Description automatically generated">
            <a:extLst>
              <a:ext uri="{FF2B5EF4-FFF2-40B4-BE49-F238E27FC236}">
                <a16:creationId xmlns:a16="http://schemas.microsoft.com/office/drawing/2014/main" id="{870FFCB9-93A4-4DA5-A4C6-4EC29914B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8" y="5636191"/>
            <a:ext cx="3533097" cy="1188719"/>
          </a:xfrm>
          <a:prstGeom prst="rect">
            <a:avLst/>
          </a:prstGeom>
        </p:spPr>
      </p:pic>
    </p:spTree>
    <p:extLst>
      <p:ext uri="{BB962C8B-B14F-4D97-AF65-F5344CB8AC3E}">
        <p14:creationId xmlns:p14="http://schemas.microsoft.com/office/powerpoint/2010/main" val="82362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28">
      <a:dk1>
        <a:sysClr val="windowText" lastClr="000000"/>
      </a:dk1>
      <a:lt1>
        <a:sysClr val="window" lastClr="FFFFFF"/>
      </a:lt1>
      <a:dk2>
        <a:srgbClr val="242852"/>
      </a:dk2>
      <a:lt2>
        <a:srgbClr val="ACCBF9"/>
      </a:lt2>
      <a:accent1>
        <a:srgbClr val="78AEC8"/>
      </a:accent1>
      <a:accent2>
        <a:srgbClr val="103963"/>
      </a:accent2>
      <a:accent3>
        <a:srgbClr val="297FD5"/>
      </a:accent3>
      <a:accent4>
        <a:srgbClr val="7F8FA9"/>
      </a:accent4>
      <a:accent5>
        <a:srgbClr val="5AA2AE"/>
      </a:accent5>
      <a:accent6>
        <a:srgbClr val="9D90A0"/>
      </a:accent6>
      <a:hlink>
        <a:srgbClr val="77ADC7"/>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LUC21 PPT Widescree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9111A70-0198-4F40-BEFB-ADDC651BC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2129</Words>
  <Application>Microsoft Office PowerPoint</Application>
  <PresentationFormat>Widescreen</PresentationFormat>
  <Paragraphs>289</Paragraphs>
  <Slides>32</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Palatino Linotype</vt:lpstr>
      <vt:lpstr>Proxima Nova A Cond</vt:lpstr>
      <vt:lpstr>Tisa Sans Pro</vt:lpstr>
      <vt:lpstr>Wingdings</vt:lpstr>
      <vt:lpstr>Retrospect</vt:lpstr>
      <vt:lpstr>LUC21 PPT Widescreen-a</vt:lpstr>
      <vt:lpstr>The Difference Between Exempt and Non-Exempt:   Correctly Classify Staff and Reduce Risk</vt:lpstr>
      <vt:lpstr>Conference Announcements</vt:lpstr>
      <vt:lpstr>Introduction</vt:lpstr>
      <vt:lpstr>Objective</vt:lpstr>
      <vt:lpstr>DETERMINATION</vt:lpstr>
      <vt:lpstr>1st STEP – DETERMINE EMPLOYEE STATUS</vt:lpstr>
      <vt:lpstr>NON-EXEMPT EMPLOYEES</vt:lpstr>
      <vt:lpstr>TYPES OF COMPENSATION</vt:lpstr>
      <vt:lpstr>HOURS WORKED</vt:lpstr>
      <vt:lpstr>BLENDED OR WEIGHTED OVERTIME</vt:lpstr>
      <vt:lpstr>EXCLUSIONS FROM REGULAR RATE</vt:lpstr>
      <vt:lpstr>COMMON NON-EXEMPT VIOLATIONS</vt:lpstr>
      <vt:lpstr>COMP TIME VS. MAKE-UP TIME</vt:lpstr>
      <vt:lpstr>NON-EXEMPT SALARY – (HOURLY PAYMENT PLAN  - HPP)</vt:lpstr>
      <vt:lpstr>EXEMPT EMPLOYEES</vt:lpstr>
      <vt:lpstr>CRITERIA</vt:lpstr>
      <vt:lpstr>JOB DESCRIPTION</vt:lpstr>
      <vt:lpstr>EXECUTIVE / MANAGERIAL EXEMPTION DUTIES</vt:lpstr>
      <vt:lpstr>ADMINISTRATIVE EXEMPTION</vt:lpstr>
      <vt:lpstr>PROFESSIONAL EXEMPTION</vt:lpstr>
      <vt:lpstr>PROFESSIONAL EXEMPTION – CONT.</vt:lpstr>
      <vt:lpstr>COMPUTER-RELATED OCCUPATIONS</vt:lpstr>
      <vt:lpstr>COMMON VIOLATIONS</vt:lpstr>
      <vt:lpstr>TEST YOUR KNOWLEDGE </vt:lpstr>
      <vt:lpstr>YOU DECIDE</vt:lpstr>
      <vt:lpstr>ANSWER:</vt:lpstr>
      <vt:lpstr>ANSWER:</vt:lpstr>
      <vt:lpstr>YOU DECIDE</vt:lpstr>
      <vt:lpstr>ANSWER:</vt:lpstr>
      <vt:lpstr>YOU DECIDE</vt:lpstr>
      <vt:lpstr>ANSWER:</vt:lpstr>
      <vt:lpstr>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2016-05-31T16:21:03Z</dcterms:created>
  <dcterms:modified xsi:type="dcterms:W3CDTF">2021-12-07T19:31:46Z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TC034605109991</vt:lpwstr>
  </property>
</Properties>
</file>